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notesMasterIdLst>
    <p:notesMasterId r:id="rId35"/>
  </p:notesMasterIdLst>
  <p:handoutMasterIdLst>
    <p:handoutMasterId r:id="rId36"/>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it-IT"/>
              <a:t>L'educatore cristiano. Come uno scherpa che accompagna</a:t>
            </a:r>
          </a:p>
        </p:txBody>
      </p:sp>
      <p:sp>
        <p:nvSpPr>
          <p:cNvPr id="3" name="Segnaposto dat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A758A93-ACFC-45EB-956D-328EBF480E05}" type="datetimeFigureOut">
              <a:rPr lang="it-IT" smtClean="0"/>
              <a:pPr/>
              <a:t>08/11/2022</a:t>
            </a:fld>
            <a:endParaRPr lang="it-IT"/>
          </a:p>
        </p:txBody>
      </p:sp>
      <p:sp>
        <p:nvSpPr>
          <p:cNvPr id="4" name="Segnaposto piè di pagina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it-IT"/>
              <a:t>Prof. Francesco Cannizzaro</a:t>
            </a:r>
          </a:p>
        </p:txBody>
      </p:sp>
      <p:sp>
        <p:nvSpPr>
          <p:cNvPr id="5" name="Segnaposto numero diapositiva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03E6152-0A73-442B-9FB4-89DF71FF85BD}" type="slidenum">
              <a:rPr lang="it-IT" smtClean="0"/>
              <a:pPr/>
              <a:t>‹N›</a:t>
            </a:fld>
            <a:endParaRPr lang="it-IT"/>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it-IT"/>
              <a:t>L'educatore cristiano. Come uno scherpa che accompagna</a:t>
            </a:r>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8CC40F5-F60E-4AF7-B97A-A98B68E73D6D}" type="datetimeFigureOut">
              <a:rPr lang="it-IT" smtClean="0"/>
              <a:pPr/>
              <a:t>08/11/2022</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it-IT"/>
              <a:t>Prof. Francesco Cannizzaro</a:t>
            </a:r>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F97A2D8-3978-4980-95F9-03670D907FBC}" type="slidenum">
              <a:rPr lang="it-IT" smtClean="0"/>
              <a:pPr/>
              <a:t>‹N›</a:t>
            </a:fld>
            <a:endParaRPr lang="it-IT"/>
          </a:p>
        </p:txBody>
      </p:sp>
    </p:spTree>
  </p:cSld>
  <p:clrMap bg1="lt1" tx1="dk1" bg2="lt2" tx2="dk2" accent1="accent1" accent2="accent2" accent3="accent3" accent4="accent4" accent5="accent5" accent6="accent6" hlink="hlink" folHlink="folHlink"/>
  <p:hf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r>
              <a:rPr lang="it-IT"/>
              <a:t>21/08/2020</a:t>
            </a:r>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70596EC-34A4-42AA-A5B9-9DA3E43AF6DF}"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r>
              <a:rPr lang="it-IT"/>
              <a:t>21/08/2020</a:t>
            </a:r>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70596EC-34A4-42AA-A5B9-9DA3E43AF6DF}"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r>
              <a:rPr lang="it-IT"/>
              <a:t>21/08/2020</a:t>
            </a:r>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70596EC-34A4-42AA-A5B9-9DA3E43AF6DF}"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r>
              <a:rPr lang="it-IT"/>
              <a:t>21/08/2020</a:t>
            </a:r>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70596EC-34A4-42AA-A5B9-9DA3E43AF6DF}"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p>
            <a:r>
              <a:rPr lang="it-IT"/>
              <a:t>21/08/2020</a:t>
            </a:r>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70596EC-34A4-42AA-A5B9-9DA3E43AF6DF}"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r>
              <a:rPr lang="it-IT"/>
              <a:t>21/08/2020</a:t>
            </a:r>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970596EC-34A4-42AA-A5B9-9DA3E43AF6DF}"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r>
              <a:rPr lang="it-IT"/>
              <a:t>21/08/2020</a:t>
            </a:r>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970596EC-34A4-42AA-A5B9-9DA3E43AF6DF}"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r>
              <a:rPr lang="it-IT"/>
              <a:t>21/08/2020</a:t>
            </a:r>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970596EC-34A4-42AA-A5B9-9DA3E43AF6DF}"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r>
              <a:rPr lang="it-IT"/>
              <a:t>21/08/2020</a:t>
            </a:r>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970596EC-34A4-42AA-A5B9-9DA3E43AF6DF}"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r>
              <a:rPr lang="it-IT"/>
              <a:t>21/08/2020</a:t>
            </a:r>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970596EC-34A4-42AA-A5B9-9DA3E43AF6DF}"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r>
              <a:rPr lang="it-IT"/>
              <a:t>21/08/2020</a:t>
            </a:r>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970596EC-34A4-42AA-A5B9-9DA3E43AF6DF}"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it-IT"/>
              <a:t>21/08/2020</a:t>
            </a:r>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0596EC-34A4-42AA-A5B9-9DA3E43AF6DF}"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28.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29.jpe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30.jpe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0"/>
            <a:ext cx="8640960" cy="1470025"/>
          </a:xfrm>
        </p:spPr>
        <p:txBody>
          <a:bodyPr>
            <a:normAutofit/>
          </a:bodyPr>
          <a:lstStyle/>
          <a:p>
            <a:r>
              <a:rPr lang="it-IT" b="1" dirty="0">
                <a:solidFill>
                  <a:srgbClr val="FF0000"/>
                </a:solidFill>
              </a:rPr>
              <a:t>La formazione dell’animatore </a:t>
            </a:r>
            <a:br>
              <a:rPr lang="it-IT" b="1" dirty="0">
                <a:solidFill>
                  <a:srgbClr val="FF0000"/>
                </a:solidFill>
              </a:rPr>
            </a:br>
            <a:r>
              <a:rPr lang="it-IT" b="1" dirty="0">
                <a:solidFill>
                  <a:srgbClr val="FF0000"/>
                </a:solidFill>
              </a:rPr>
              <a:t>dei preadolescenti</a:t>
            </a:r>
          </a:p>
        </p:txBody>
      </p:sp>
      <p:sp>
        <p:nvSpPr>
          <p:cNvPr id="3" name="Sottotitolo 2"/>
          <p:cNvSpPr>
            <a:spLocks noGrp="1"/>
          </p:cNvSpPr>
          <p:nvPr>
            <p:ph type="subTitle" idx="1"/>
          </p:nvPr>
        </p:nvSpPr>
        <p:spPr>
          <a:xfrm>
            <a:off x="251520" y="4509120"/>
            <a:ext cx="8640960" cy="1224136"/>
          </a:xfrm>
          <a:solidFill>
            <a:srgbClr val="FFFF00"/>
          </a:solidFill>
          <a:ln w="25400">
            <a:solidFill>
              <a:srgbClr val="FF0000"/>
            </a:solidFill>
          </a:ln>
        </p:spPr>
        <p:txBody>
          <a:bodyPr>
            <a:noAutofit/>
          </a:bodyPr>
          <a:lstStyle/>
          <a:p>
            <a:pPr algn="just"/>
            <a:r>
              <a:rPr lang="it-IT" sz="2400" dirty="0">
                <a:solidFill>
                  <a:schemeClr val="tx1"/>
                </a:solidFill>
              </a:rPr>
              <a:t>La formazione alla «competenza educativa» è anzitutto un problema di formazione dell'identità, anche se questa si traduce poi anche in competenza di ruolo, di funzione, in capacità operativa.</a:t>
            </a:r>
          </a:p>
        </p:txBody>
      </p:sp>
      <p:sp>
        <p:nvSpPr>
          <p:cNvPr id="4" name="Segnaposto data 3"/>
          <p:cNvSpPr>
            <a:spLocks noGrp="1"/>
          </p:cNvSpPr>
          <p:nvPr>
            <p:ph type="dt" sz="half" idx="10"/>
          </p:nvPr>
        </p:nvSpPr>
        <p:spPr/>
        <p:txBody>
          <a:bodyPr/>
          <a:lstStyle/>
          <a:p>
            <a:r>
              <a:rPr lang="it-IT"/>
              <a:t>21/08/2020</a:t>
            </a:r>
          </a:p>
        </p:txBody>
      </p:sp>
      <p:sp>
        <p:nvSpPr>
          <p:cNvPr id="5" name="Segnaposto numero diapositiva 4"/>
          <p:cNvSpPr>
            <a:spLocks noGrp="1"/>
          </p:cNvSpPr>
          <p:nvPr>
            <p:ph type="sldNum" sz="quarter" idx="12"/>
          </p:nvPr>
        </p:nvSpPr>
        <p:spPr/>
        <p:txBody>
          <a:bodyPr/>
          <a:lstStyle/>
          <a:p>
            <a:fld id="{970596EC-34A4-42AA-A5B9-9DA3E43AF6DF}" type="slidenum">
              <a:rPr lang="it-IT" smtClean="0"/>
              <a:pPr/>
              <a:t>1</a:t>
            </a:fld>
            <a:endParaRPr lang="it-IT"/>
          </a:p>
        </p:txBody>
      </p:sp>
      <p:sp>
        <p:nvSpPr>
          <p:cNvPr id="6" name="CasellaDiTesto 5"/>
          <p:cNvSpPr txBox="1"/>
          <p:nvPr/>
        </p:nvSpPr>
        <p:spPr>
          <a:xfrm>
            <a:off x="251520" y="5877272"/>
            <a:ext cx="8640960" cy="400110"/>
          </a:xfrm>
          <a:prstGeom prst="rect">
            <a:avLst/>
          </a:prstGeom>
          <a:noFill/>
        </p:spPr>
        <p:txBody>
          <a:bodyPr wrap="square" rtlCol="0">
            <a:spAutoFit/>
          </a:bodyPr>
          <a:lstStyle/>
          <a:p>
            <a:pPr algn="ctr"/>
            <a:r>
              <a:rPr lang="it-IT" sz="2000" b="1" dirty="0"/>
              <a:t>Prof. Francesco Cannizzaro - Specialista in Pedagogia, Bioetica e Sessuologia</a:t>
            </a:r>
          </a:p>
        </p:txBody>
      </p:sp>
      <p:pic>
        <p:nvPicPr>
          <p:cNvPr id="7" name="Picture 2" descr="C:\Users\Master\Desktop\1.jpg"/>
          <p:cNvPicPr>
            <a:picLocks noChangeAspect="1" noChangeArrowheads="1"/>
          </p:cNvPicPr>
          <p:nvPr/>
        </p:nvPicPr>
        <p:blipFill>
          <a:blip r:embed="rId2" cstate="print"/>
          <a:srcRect/>
          <a:stretch>
            <a:fillRect/>
          </a:stretch>
        </p:blipFill>
        <p:spPr bwMode="auto">
          <a:xfrm>
            <a:off x="1907704" y="1700808"/>
            <a:ext cx="5363355" cy="2592288"/>
          </a:xfrm>
          <a:prstGeom prst="rect">
            <a:avLst/>
          </a:prstGeom>
          <a:noFill/>
          <a:ln w="25400">
            <a:solidFill>
              <a:srgbClr val="FF0000"/>
            </a:solid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0"/>
            <a:ext cx="8640960" cy="1470025"/>
          </a:xfrm>
        </p:spPr>
        <p:txBody>
          <a:bodyPr>
            <a:normAutofit/>
          </a:bodyPr>
          <a:lstStyle/>
          <a:p>
            <a:r>
              <a:rPr lang="it-IT" b="1" dirty="0">
                <a:solidFill>
                  <a:srgbClr val="FF0000"/>
                </a:solidFill>
              </a:rPr>
              <a:t>La formazione dell’animatore </a:t>
            </a:r>
            <a:br>
              <a:rPr lang="it-IT" b="1" dirty="0">
                <a:solidFill>
                  <a:srgbClr val="FF0000"/>
                </a:solidFill>
              </a:rPr>
            </a:br>
            <a:r>
              <a:rPr lang="it-IT" b="1" dirty="0">
                <a:solidFill>
                  <a:srgbClr val="FF0000"/>
                </a:solidFill>
              </a:rPr>
              <a:t>dei preadolescenti</a:t>
            </a:r>
          </a:p>
        </p:txBody>
      </p:sp>
      <p:sp>
        <p:nvSpPr>
          <p:cNvPr id="3" name="Sottotitolo 2"/>
          <p:cNvSpPr>
            <a:spLocks noGrp="1"/>
          </p:cNvSpPr>
          <p:nvPr>
            <p:ph type="subTitle" idx="1"/>
          </p:nvPr>
        </p:nvSpPr>
        <p:spPr>
          <a:xfrm>
            <a:off x="3707904" y="1772816"/>
            <a:ext cx="5184576" cy="4464496"/>
          </a:xfrm>
          <a:solidFill>
            <a:srgbClr val="FFFF00"/>
          </a:solidFill>
          <a:ln w="25400">
            <a:solidFill>
              <a:srgbClr val="FF0000"/>
            </a:solidFill>
          </a:ln>
        </p:spPr>
        <p:txBody>
          <a:bodyPr>
            <a:noAutofit/>
          </a:bodyPr>
          <a:lstStyle/>
          <a:p>
            <a:pPr algn="just"/>
            <a:r>
              <a:rPr lang="it-IT" sz="2800" b="1" dirty="0">
                <a:solidFill>
                  <a:srgbClr val="FF0000"/>
                </a:solidFill>
              </a:rPr>
              <a:t>Il problema</a:t>
            </a:r>
            <a:r>
              <a:rPr lang="it-IT" sz="2800" dirty="0">
                <a:solidFill>
                  <a:schemeClr val="tx1"/>
                </a:solidFill>
              </a:rPr>
              <a:t> va risolto non tanto nella direzione di una distinzione tra un prima, </a:t>
            </a:r>
            <a:r>
              <a:rPr lang="it-IT" sz="2800" b="1" dirty="0">
                <a:solidFill>
                  <a:schemeClr val="tx1"/>
                </a:solidFill>
              </a:rPr>
              <a:t>tempo della formazione</a:t>
            </a:r>
            <a:r>
              <a:rPr lang="it-IT" sz="2800" dirty="0">
                <a:solidFill>
                  <a:schemeClr val="tx1"/>
                </a:solidFill>
              </a:rPr>
              <a:t>, e un dopo, </a:t>
            </a:r>
            <a:r>
              <a:rPr lang="it-IT" sz="2800" b="1" dirty="0">
                <a:solidFill>
                  <a:schemeClr val="tx1"/>
                </a:solidFill>
              </a:rPr>
              <a:t>tempo del servizio.</a:t>
            </a:r>
          </a:p>
          <a:p>
            <a:pPr algn="just"/>
            <a:r>
              <a:rPr lang="it-IT" sz="2800" b="1" dirty="0">
                <a:solidFill>
                  <a:srgbClr val="FF0000"/>
                </a:solidFill>
              </a:rPr>
              <a:t>Si può prospettare </a:t>
            </a:r>
            <a:r>
              <a:rPr lang="it-IT" sz="2800" dirty="0">
                <a:solidFill>
                  <a:schemeClr val="tx1"/>
                </a:solidFill>
              </a:rPr>
              <a:t>l'attivazione di una circolarità di rapporto in cui identità e competenza educativa si modellano reciprocamente e si richiamano a vicenda.</a:t>
            </a:r>
          </a:p>
        </p:txBody>
      </p:sp>
      <p:sp>
        <p:nvSpPr>
          <p:cNvPr id="4" name="Segnaposto data 3"/>
          <p:cNvSpPr>
            <a:spLocks noGrp="1"/>
          </p:cNvSpPr>
          <p:nvPr>
            <p:ph type="dt" sz="half" idx="10"/>
          </p:nvPr>
        </p:nvSpPr>
        <p:spPr/>
        <p:txBody>
          <a:bodyPr/>
          <a:lstStyle/>
          <a:p>
            <a:r>
              <a:rPr lang="it-IT"/>
              <a:t>21/08/2020</a:t>
            </a:r>
          </a:p>
        </p:txBody>
      </p:sp>
      <p:sp>
        <p:nvSpPr>
          <p:cNvPr id="5" name="Segnaposto numero diapositiva 4"/>
          <p:cNvSpPr>
            <a:spLocks noGrp="1"/>
          </p:cNvSpPr>
          <p:nvPr>
            <p:ph type="sldNum" sz="quarter" idx="12"/>
          </p:nvPr>
        </p:nvSpPr>
        <p:spPr/>
        <p:txBody>
          <a:bodyPr/>
          <a:lstStyle/>
          <a:p>
            <a:fld id="{970596EC-34A4-42AA-A5B9-9DA3E43AF6DF}" type="slidenum">
              <a:rPr lang="it-IT" smtClean="0"/>
              <a:pPr/>
              <a:t>10</a:t>
            </a:fld>
            <a:endParaRPr lang="it-IT" dirty="0"/>
          </a:p>
        </p:txBody>
      </p:sp>
      <p:pic>
        <p:nvPicPr>
          <p:cNvPr id="8194" name="Picture 2" descr="C:\Users\Master\Desktop\10.jpg"/>
          <p:cNvPicPr>
            <a:picLocks noChangeAspect="1" noChangeArrowheads="1"/>
          </p:cNvPicPr>
          <p:nvPr/>
        </p:nvPicPr>
        <p:blipFill>
          <a:blip r:embed="rId2" cstate="print"/>
          <a:srcRect/>
          <a:stretch>
            <a:fillRect/>
          </a:stretch>
        </p:blipFill>
        <p:spPr bwMode="auto">
          <a:xfrm>
            <a:off x="179512" y="2780928"/>
            <a:ext cx="3348372" cy="2160240"/>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8194"/>
                                        </p:tgtEl>
                                        <p:attrNameLst>
                                          <p:attrName>style.visibility</p:attrName>
                                        </p:attrNameLst>
                                      </p:cBhvr>
                                      <p:to>
                                        <p:strVal val="visible"/>
                                      </p:to>
                                    </p:set>
                                    <p:anim calcmode="lin" valueType="num">
                                      <p:cBhvr>
                                        <p:cTn id="7" dur="500" fill="hold"/>
                                        <p:tgtEl>
                                          <p:spTgt spid="8194"/>
                                        </p:tgtEl>
                                        <p:attrNameLst>
                                          <p:attrName>ppt_w</p:attrName>
                                        </p:attrNameLst>
                                      </p:cBhvr>
                                      <p:tavLst>
                                        <p:tav tm="0">
                                          <p:val>
                                            <p:fltVal val="0"/>
                                          </p:val>
                                        </p:tav>
                                        <p:tav tm="100000">
                                          <p:val>
                                            <p:strVal val="#ppt_w"/>
                                          </p:val>
                                        </p:tav>
                                      </p:tavLst>
                                    </p:anim>
                                    <p:anim calcmode="lin" valueType="num">
                                      <p:cBhvr>
                                        <p:cTn id="8" dur="500" fill="hold"/>
                                        <p:tgtEl>
                                          <p:spTgt spid="8194"/>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animEffect transition="in" filter="fade">
                                      <p:cBhvr>
                                        <p:cTn id="13" dur="1000"/>
                                        <p:tgtEl>
                                          <p:spTgt spid="3">
                                            <p:bg/>
                                          </p:spTgt>
                                        </p:tgtEl>
                                      </p:cBhvr>
                                    </p:animEffect>
                                    <p:anim calcmode="lin" valueType="num">
                                      <p:cBhvr>
                                        <p:cTn id="14" dur="1000" fill="hold"/>
                                        <p:tgtEl>
                                          <p:spTgt spid="3">
                                            <p:bg/>
                                          </p:spTgt>
                                        </p:tgtEl>
                                        <p:attrNameLst>
                                          <p:attrName>ppt_x</p:attrName>
                                        </p:attrNameLst>
                                      </p:cBhvr>
                                      <p:tavLst>
                                        <p:tav tm="0">
                                          <p:val>
                                            <p:strVal val="#ppt_x"/>
                                          </p:val>
                                        </p:tav>
                                        <p:tav tm="100000">
                                          <p:val>
                                            <p:strVal val="#ppt_x"/>
                                          </p:val>
                                        </p:tav>
                                      </p:tavLst>
                                    </p:anim>
                                    <p:anim calcmode="lin" valueType="num">
                                      <p:cBhvr>
                                        <p:cTn id="15"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0" end="0"/>
                                            </p:txEl>
                                          </p:spTgt>
                                        </p:tgtEl>
                                        <p:attrNameLst>
                                          <p:attrName>style.visibility</p:attrName>
                                        </p:attrNameLst>
                                      </p:cBhvr>
                                      <p:to>
                                        <p:strVal val="visible"/>
                                      </p:to>
                                    </p:set>
                                    <p:animEffect transition="in" filter="fade">
                                      <p:cBhvr>
                                        <p:cTn id="20" dur="1000"/>
                                        <p:tgtEl>
                                          <p:spTgt spid="3">
                                            <p:txEl>
                                              <p:pRg st="0" end="0"/>
                                            </p:txEl>
                                          </p:spTgt>
                                        </p:tgtEl>
                                      </p:cBhvr>
                                    </p:animEffect>
                                    <p:anim calcmode="lin" valueType="num">
                                      <p:cBhvr>
                                        <p:cTn id="21"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animEffect transition="in" filter="fade">
                                      <p:cBhvr>
                                        <p:cTn id="27" dur="1000"/>
                                        <p:tgtEl>
                                          <p:spTgt spid="3">
                                            <p:txEl>
                                              <p:pRg st="1" end="1"/>
                                            </p:txEl>
                                          </p:spTgt>
                                        </p:tgtEl>
                                      </p:cBhvr>
                                    </p:animEffect>
                                    <p:anim calcmode="lin" valueType="num">
                                      <p:cBhvr>
                                        <p:cTn id="2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0"/>
            <a:ext cx="8640960" cy="1470025"/>
          </a:xfrm>
        </p:spPr>
        <p:txBody>
          <a:bodyPr>
            <a:normAutofit/>
          </a:bodyPr>
          <a:lstStyle/>
          <a:p>
            <a:r>
              <a:rPr lang="it-IT" b="1" dirty="0">
                <a:solidFill>
                  <a:srgbClr val="FF0000"/>
                </a:solidFill>
              </a:rPr>
              <a:t>La formazione dell’animatore </a:t>
            </a:r>
            <a:br>
              <a:rPr lang="it-IT" b="1" dirty="0">
                <a:solidFill>
                  <a:srgbClr val="FF0000"/>
                </a:solidFill>
              </a:rPr>
            </a:br>
            <a:r>
              <a:rPr lang="it-IT" b="1" dirty="0">
                <a:solidFill>
                  <a:srgbClr val="FF0000"/>
                </a:solidFill>
              </a:rPr>
              <a:t>dei preadolescenti</a:t>
            </a:r>
          </a:p>
        </p:txBody>
      </p:sp>
      <p:sp>
        <p:nvSpPr>
          <p:cNvPr id="3" name="Sottotitolo 2"/>
          <p:cNvSpPr>
            <a:spLocks noGrp="1"/>
          </p:cNvSpPr>
          <p:nvPr>
            <p:ph type="subTitle" idx="1"/>
          </p:nvPr>
        </p:nvSpPr>
        <p:spPr>
          <a:xfrm>
            <a:off x="251520" y="1916832"/>
            <a:ext cx="5544616" cy="4464496"/>
          </a:xfrm>
          <a:solidFill>
            <a:srgbClr val="FFFF00"/>
          </a:solidFill>
          <a:ln w="25400">
            <a:solidFill>
              <a:srgbClr val="FF0000"/>
            </a:solidFill>
          </a:ln>
        </p:spPr>
        <p:txBody>
          <a:bodyPr>
            <a:noAutofit/>
          </a:bodyPr>
          <a:lstStyle/>
          <a:p>
            <a:pPr algn="just"/>
            <a:r>
              <a:rPr lang="it-IT" sz="2800" b="1" dirty="0">
                <a:solidFill>
                  <a:srgbClr val="FF0000"/>
                </a:solidFill>
              </a:rPr>
              <a:t>In tal senso </a:t>
            </a:r>
            <a:r>
              <a:rPr lang="it-IT" sz="2800" dirty="0">
                <a:solidFill>
                  <a:schemeClr val="tx1"/>
                </a:solidFill>
              </a:rPr>
              <a:t>la domanda formativa, che tanti giovani volenterosi manifestano per essere animatori di preadolescenti, viene accolta e rielaborata come grande domanda di formazione dell'identità personale.</a:t>
            </a:r>
          </a:p>
          <a:p>
            <a:pPr algn="just"/>
            <a:r>
              <a:rPr lang="it-IT" sz="2800" b="1" dirty="0">
                <a:solidFill>
                  <a:srgbClr val="FF0000"/>
                </a:solidFill>
              </a:rPr>
              <a:t>Una identità che si traduce </a:t>
            </a:r>
            <a:r>
              <a:rPr lang="it-IT" sz="2800" dirty="0">
                <a:solidFill>
                  <a:schemeClr val="tx1"/>
                </a:solidFill>
              </a:rPr>
              <a:t>anche in competenza relazionale, in capacità di comunicazione culturale, anche professionalizzante.</a:t>
            </a:r>
          </a:p>
        </p:txBody>
      </p:sp>
      <p:sp>
        <p:nvSpPr>
          <p:cNvPr id="4" name="Segnaposto data 3"/>
          <p:cNvSpPr>
            <a:spLocks noGrp="1"/>
          </p:cNvSpPr>
          <p:nvPr>
            <p:ph type="dt" sz="half" idx="10"/>
          </p:nvPr>
        </p:nvSpPr>
        <p:spPr/>
        <p:txBody>
          <a:bodyPr/>
          <a:lstStyle/>
          <a:p>
            <a:r>
              <a:rPr lang="it-IT"/>
              <a:t>21/08/2020</a:t>
            </a:r>
          </a:p>
        </p:txBody>
      </p:sp>
      <p:sp>
        <p:nvSpPr>
          <p:cNvPr id="5" name="Segnaposto numero diapositiva 4"/>
          <p:cNvSpPr>
            <a:spLocks noGrp="1"/>
          </p:cNvSpPr>
          <p:nvPr>
            <p:ph type="sldNum" sz="quarter" idx="12"/>
          </p:nvPr>
        </p:nvSpPr>
        <p:spPr/>
        <p:txBody>
          <a:bodyPr/>
          <a:lstStyle/>
          <a:p>
            <a:fld id="{970596EC-34A4-42AA-A5B9-9DA3E43AF6DF}" type="slidenum">
              <a:rPr lang="it-IT" smtClean="0"/>
              <a:pPr/>
              <a:t>11</a:t>
            </a:fld>
            <a:endParaRPr lang="it-IT" dirty="0"/>
          </a:p>
        </p:txBody>
      </p:sp>
      <p:pic>
        <p:nvPicPr>
          <p:cNvPr id="9218" name="Picture 2" descr="C:\Users\Master\Desktop\11.jpg"/>
          <p:cNvPicPr>
            <a:picLocks noChangeAspect="1" noChangeArrowheads="1"/>
          </p:cNvPicPr>
          <p:nvPr/>
        </p:nvPicPr>
        <p:blipFill>
          <a:blip r:embed="rId2" cstate="print"/>
          <a:srcRect/>
          <a:stretch>
            <a:fillRect/>
          </a:stretch>
        </p:blipFill>
        <p:spPr bwMode="auto">
          <a:xfrm>
            <a:off x="5940152" y="2996952"/>
            <a:ext cx="3029845" cy="2016224"/>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9218"/>
                                        </p:tgtEl>
                                        <p:attrNameLst>
                                          <p:attrName>style.visibility</p:attrName>
                                        </p:attrNameLst>
                                      </p:cBhvr>
                                      <p:to>
                                        <p:strVal val="visible"/>
                                      </p:to>
                                    </p:set>
                                    <p:anim calcmode="lin" valueType="num">
                                      <p:cBhvr>
                                        <p:cTn id="7" dur="500" fill="hold"/>
                                        <p:tgtEl>
                                          <p:spTgt spid="9218"/>
                                        </p:tgtEl>
                                        <p:attrNameLst>
                                          <p:attrName>ppt_w</p:attrName>
                                        </p:attrNameLst>
                                      </p:cBhvr>
                                      <p:tavLst>
                                        <p:tav tm="0">
                                          <p:val>
                                            <p:fltVal val="0"/>
                                          </p:val>
                                        </p:tav>
                                        <p:tav tm="100000">
                                          <p:val>
                                            <p:strVal val="#ppt_w"/>
                                          </p:val>
                                        </p:tav>
                                      </p:tavLst>
                                    </p:anim>
                                    <p:anim calcmode="lin" valueType="num">
                                      <p:cBhvr>
                                        <p:cTn id="8" dur="500" fill="hold"/>
                                        <p:tgtEl>
                                          <p:spTgt spid="9218"/>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animEffect transition="in" filter="fade">
                                      <p:cBhvr>
                                        <p:cTn id="13" dur="1000"/>
                                        <p:tgtEl>
                                          <p:spTgt spid="3">
                                            <p:bg/>
                                          </p:spTgt>
                                        </p:tgtEl>
                                      </p:cBhvr>
                                    </p:animEffect>
                                    <p:anim calcmode="lin" valueType="num">
                                      <p:cBhvr>
                                        <p:cTn id="14" dur="1000" fill="hold"/>
                                        <p:tgtEl>
                                          <p:spTgt spid="3">
                                            <p:bg/>
                                          </p:spTgt>
                                        </p:tgtEl>
                                        <p:attrNameLst>
                                          <p:attrName>ppt_x</p:attrName>
                                        </p:attrNameLst>
                                      </p:cBhvr>
                                      <p:tavLst>
                                        <p:tav tm="0">
                                          <p:val>
                                            <p:strVal val="#ppt_x"/>
                                          </p:val>
                                        </p:tav>
                                        <p:tav tm="100000">
                                          <p:val>
                                            <p:strVal val="#ppt_x"/>
                                          </p:val>
                                        </p:tav>
                                      </p:tavLst>
                                    </p:anim>
                                    <p:anim calcmode="lin" valueType="num">
                                      <p:cBhvr>
                                        <p:cTn id="15"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0" end="0"/>
                                            </p:txEl>
                                          </p:spTgt>
                                        </p:tgtEl>
                                        <p:attrNameLst>
                                          <p:attrName>style.visibility</p:attrName>
                                        </p:attrNameLst>
                                      </p:cBhvr>
                                      <p:to>
                                        <p:strVal val="visible"/>
                                      </p:to>
                                    </p:set>
                                    <p:animEffect transition="in" filter="fade">
                                      <p:cBhvr>
                                        <p:cTn id="20" dur="1000"/>
                                        <p:tgtEl>
                                          <p:spTgt spid="3">
                                            <p:txEl>
                                              <p:pRg st="0" end="0"/>
                                            </p:txEl>
                                          </p:spTgt>
                                        </p:tgtEl>
                                      </p:cBhvr>
                                    </p:animEffect>
                                    <p:anim calcmode="lin" valueType="num">
                                      <p:cBhvr>
                                        <p:cTn id="21"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animEffect transition="in" filter="fade">
                                      <p:cBhvr>
                                        <p:cTn id="27" dur="1000"/>
                                        <p:tgtEl>
                                          <p:spTgt spid="3">
                                            <p:txEl>
                                              <p:pRg st="1" end="1"/>
                                            </p:txEl>
                                          </p:spTgt>
                                        </p:tgtEl>
                                      </p:cBhvr>
                                    </p:animEffect>
                                    <p:anim calcmode="lin" valueType="num">
                                      <p:cBhvr>
                                        <p:cTn id="2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0"/>
            <a:ext cx="8640960" cy="1470025"/>
          </a:xfrm>
        </p:spPr>
        <p:txBody>
          <a:bodyPr>
            <a:normAutofit/>
          </a:bodyPr>
          <a:lstStyle/>
          <a:p>
            <a:r>
              <a:rPr lang="it-IT" b="1" dirty="0">
                <a:solidFill>
                  <a:srgbClr val="FF0000"/>
                </a:solidFill>
              </a:rPr>
              <a:t>La formazione dell’animatore </a:t>
            </a:r>
            <a:br>
              <a:rPr lang="it-IT" b="1" dirty="0">
                <a:solidFill>
                  <a:srgbClr val="FF0000"/>
                </a:solidFill>
              </a:rPr>
            </a:br>
            <a:r>
              <a:rPr lang="it-IT" b="1" dirty="0">
                <a:solidFill>
                  <a:srgbClr val="FF0000"/>
                </a:solidFill>
              </a:rPr>
              <a:t>dei preadolescenti</a:t>
            </a:r>
          </a:p>
        </p:txBody>
      </p:sp>
      <p:sp>
        <p:nvSpPr>
          <p:cNvPr id="3" name="Sottotitolo 2"/>
          <p:cNvSpPr>
            <a:spLocks noGrp="1"/>
          </p:cNvSpPr>
          <p:nvPr>
            <p:ph type="subTitle" idx="1"/>
          </p:nvPr>
        </p:nvSpPr>
        <p:spPr>
          <a:xfrm>
            <a:off x="3347864" y="1916832"/>
            <a:ext cx="5544616" cy="4176464"/>
          </a:xfrm>
          <a:solidFill>
            <a:srgbClr val="FFFF00"/>
          </a:solidFill>
          <a:ln w="25400">
            <a:solidFill>
              <a:srgbClr val="FF0000"/>
            </a:solidFill>
          </a:ln>
        </p:spPr>
        <p:txBody>
          <a:bodyPr>
            <a:noAutofit/>
          </a:bodyPr>
          <a:lstStyle/>
          <a:p>
            <a:pPr algn="just"/>
            <a:r>
              <a:rPr lang="it-IT" sz="2400" b="1" dirty="0">
                <a:solidFill>
                  <a:srgbClr val="FF0000"/>
                </a:solidFill>
              </a:rPr>
              <a:t>Il servizio dell'animatore </a:t>
            </a:r>
            <a:r>
              <a:rPr lang="it-IT" sz="2400" dirty="0">
                <a:solidFill>
                  <a:schemeClr val="tx1"/>
                </a:solidFill>
              </a:rPr>
              <a:t>«dà il la» ad un processo di sintonizzazione ed armonizzazione; esso cioè attiva e sollecita, a livello di consapevolezza e motivazione, verso la rielaborazione critica e matura dell'identità personale del giovane.</a:t>
            </a:r>
          </a:p>
          <a:p>
            <a:pPr algn="just"/>
            <a:r>
              <a:rPr lang="it-IT" sz="2400" b="1" dirty="0">
                <a:solidFill>
                  <a:srgbClr val="FF0000"/>
                </a:solidFill>
              </a:rPr>
              <a:t>In esso, l'animatore giovane </a:t>
            </a:r>
            <a:r>
              <a:rPr lang="it-IT" sz="2400" dirty="0">
                <a:solidFill>
                  <a:schemeClr val="tx1"/>
                </a:solidFill>
              </a:rPr>
              <a:t>mette in gioco tutta la propria vita, la sua passione e le ragioni per viverla; quelle almeno che finora è riuscito a darsi e a formulare consapevolmente</a:t>
            </a:r>
            <a:r>
              <a:rPr lang="it-IT" sz="2800" dirty="0"/>
              <a:t>.</a:t>
            </a:r>
          </a:p>
        </p:txBody>
      </p:sp>
      <p:sp>
        <p:nvSpPr>
          <p:cNvPr id="4" name="Segnaposto data 3"/>
          <p:cNvSpPr>
            <a:spLocks noGrp="1"/>
          </p:cNvSpPr>
          <p:nvPr>
            <p:ph type="dt" sz="half" idx="10"/>
          </p:nvPr>
        </p:nvSpPr>
        <p:spPr/>
        <p:txBody>
          <a:bodyPr/>
          <a:lstStyle/>
          <a:p>
            <a:r>
              <a:rPr lang="it-IT"/>
              <a:t>21/08/2020</a:t>
            </a:r>
          </a:p>
        </p:txBody>
      </p:sp>
      <p:sp>
        <p:nvSpPr>
          <p:cNvPr id="5" name="Segnaposto numero diapositiva 4"/>
          <p:cNvSpPr>
            <a:spLocks noGrp="1"/>
          </p:cNvSpPr>
          <p:nvPr>
            <p:ph type="sldNum" sz="quarter" idx="12"/>
          </p:nvPr>
        </p:nvSpPr>
        <p:spPr/>
        <p:txBody>
          <a:bodyPr/>
          <a:lstStyle/>
          <a:p>
            <a:fld id="{970596EC-34A4-42AA-A5B9-9DA3E43AF6DF}" type="slidenum">
              <a:rPr lang="it-IT" smtClean="0"/>
              <a:pPr/>
              <a:t>12</a:t>
            </a:fld>
            <a:endParaRPr lang="it-IT" dirty="0"/>
          </a:p>
        </p:txBody>
      </p:sp>
      <p:pic>
        <p:nvPicPr>
          <p:cNvPr id="10242" name="Picture 2" descr="C:\Users\Master\Desktop\13.jpg"/>
          <p:cNvPicPr>
            <a:picLocks noChangeAspect="1" noChangeArrowheads="1"/>
          </p:cNvPicPr>
          <p:nvPr/>
        </p:nvPicPr>
        <p:blipFill>
          <a:blip r:embed="rId2" cstate="print"/>
          <a:srcRect t="12903" r="15125"/>
          <a:stretch>
            <a:fillRect/>
          </a:stretch>
        </p:blipFill>
        <p:spPr bwMode="auto">
          <a:xfrm>
            <a:off x="215158" y="2852936"/>
            <a:ext cx="2997824" cy="2304256"/>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10242"/>
                                        </p:tgtEl>
                                        <p:attrNameLst>
                                          <p:attrName>style.visibility</p:attrName>
                                        </p:attrNameLst>
                                      </p:cBhvr>
                                      <p:to>
                                        <p:strVal val="visible"/>
                                      </p:to>
                                    </p:set>
                                    <p:anim calcmode="lin" valueType="num">
                                      <p:cBhvr>
                                        <p:cTn id="7" dur="500" fill="hold"/>
                                        <p:tgtEl>
                                          <p:spTgt spid="10242"/>
                                        </p:tgtEl>
                                        <p:attrNameLst>
                                          <p:attrName>ppt_w</p:attrName>
                                        </p:attrNameLst>
                                      </p:cBhvr>
                                      <p:tavLst>
                                        <p:tav tm="0">
                                          <p:val>
                                            <p:fltVal val="0"/>
                                          </p:val>
                                        </p:tav>
                                        <p:tav tm="100000">
                                          <p:val>
                                            <p:strVal val="#ppt_w"/>
                                          </p:val>
                                        </p:tav>
                                      </p:tavLst>
                                    </p:anim>
                                    <p:anim calcmode="lin" valueType="num">
                                      <p:cBhvr>
                                        <p:cTn id="8" dur="500" fill="hold"/>
                                        <p:tgtEl>
                                          <p:spTgt spid="10242"/>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animEffect transition="in" filter="fade">
                                      <p:cBhvr>
                                        <p:cTn id="13" dur="1000"/>
                                        <p:tgtEl>
                                          <p:spTgt spid="3">
                                            <p:bg/>
                                          </p:spTgt>
                                        </p:tgtEl>
                                      </p:cBhvr>
                                    </p:animEffect>
                                    <p:anim calcmode="lin" valueType="num">
                                      <p:cBhvr>
                                        <p:cTn id="14" dur="1000" fill="hold"/>
                                        <p:tgtEl>
                                          <p:spTgt spid="3">
                                            <p:bg/>
                                          </p:spTgt>
                                        </p:tgtEl>
                                        <p:attrNameLst>
                                          <p:attrName>ppt_x</p:attrName>
                                        </p:attrNameLst>
                                      </p:cBhvr>
                                      <p:tavLst>
                                        <p:tav tm="0">
                                          <p:val>
                                            <p:strVal val="#ppt_x"/>
                                          </p:val>
                                        </p:tav>
                                        <p:tav tm="100000">
                                          <p:val>
                                            <p:strVal val="#ppt_x"/>
                                          </p:val>
                                        </p:tav>
                                      </p:tavLst>
                                    </p:anim>
                                    <p:anim calcmode="lin" valueType="num">
                                      <p:cBhvr>
                                        <p:cTn id="15"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0" end="0"/>
                                            </p:txEl>
                                          </p:spTgt>
                                        </p:tgtEl>
                                        <p:attrNameLst>
                                          <p:attrName>style.visibility</p:attrName>
                                        </p:attrNameLst>
                                      </p:cBhvr>
                                      <p:to>
                                        <p:strVal val="visible"/>
                                      </p:to>
                                    </p:set>
                                    <p:animEffect transition="in" filter="fade">
                                      <p:cBhvr>
                                        <p:cTn id="20" dur="1000"/>
                                        <p:tgtEl>
                                          <p:spTgt spid="3">
                                            <p:txEl>
                                              <p:pRg st="0" end="0"/>
                                            </p:txEl>
                                          </p:spTgt>
                                        </p:tgtEl>
                                      </p:cBhvr>
                                    </p:animEffect>
                                    <p:anim calcmode="lin" valueType="num">
                                      <p:cBhvr>
                                        <p:cTn id="21"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animEffect transition="in" filter="fade">
                                      <p:cBhvr>
                                        <p:cTn id="27" dur="1000"/>
                                        <p:tgtEl>
                                          <p:spTgt spid="3">
                                            <p:txEl>
                                              <p:pRg st="1" end="1"/>
                                            </p:txEl>
                                          </p:spTgt>
                                        </p:tgtEl>
                                      </p:cBhvr>
                                    </p:animEffect>
                                    <p:anim calcmode="lin" valueType="num">
                                      <p:cBhvr>
                                        <p:cTn id="2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0"/>
            <a:ext cx="8640960" cy="1470025"/>
          </a:xfrm>
        </p:spPr>
        <p:txBody>
          <a:bodyPr>
            <a:normAutofit/>
          </a:bodyPr>
          <a:lstStyle/>
          <a:p>
            <a:r>
              <a:rPr lang="it-IT" b="1" dirty="0">
                <a:solidFill>
                  <a:srgbClr val="FF0000"/>
                </a:solidFill>
              </a:rPr>
              <a:t>La formazione dell’animatore </a:t>
            </a:r>
            <a:br>
              <a:rPr lang="it-IT" b="1" dirty="0">
                <a:solidFill>
                  <a:srgbClr val="FF0000"/>
                </a:solidFill>
              </a:rPr>
            </a:br>
            <a:r>
              <a:rPr lang="it-IT" b="1" dirty="0">
                <a:solidFill>
                  <a:srgbClr val="FF0000"/>
                </a:solidFill>
              </a:rPr>
              <a:t>dei preadolescenti</a:t>
            </a:r>
          </a:p>
        </p:txBody>
      </p:sp>
      <p:sp>
        <p:nvSpPr>
          <p:cNvPr id="3" name="Sottotitolo 2"/>
          <p:cNvSpPr>
            <a:spLocks noGrp="1"/>
          </p:cNvSpPr>
          <p:nvPr>
            <p:ph type="subTitle" idx="1"/>
          </p:nvPr>
        </p:nvSpPr>
        <p:spPr>
          <a:xfrm>
            <a:off x="251520" y="2060848"/>
            <a:ext cx="5544616" cy="3960440"/>
          </a:xfrm>
          <a:solidFill>
            <a:srgbClr val="FFFF00"/>
          </a:solidFill>
          <a:ln w="25400">
            <a:solidFill>
              <a:srgbClr val="FF0000"/>
            </a:solidFill>
          </a:ln>
        </p:spPr>
        <p:txBody>
          <a:bodyPr>
            <a:noAutofit/>
          </a:bodyPr>
          <a:lstStyle/>
          <a:p>
            <a:pPr algn="just"/>
            <a:r>
              <a:rPr lang="it-IT" sz="2800" b="1" dirty="0">
                <a:solidFill>
                  <a:srgbClr val="FF0000"/>
                </a:solidFill>
              </a:rPr>
              <a:t>L'esperienza di animazione </a:t>
            </a:r>
            <a:r>
              <a:rPr lang="it-IT" sz="2800" dirty="0">
                <a:solidFill>
                  <a:schemeClr val="tx1"/>
                </a:solidFill>
              </a:rPr>
              <a:t>sollecita il giovane animatore a riscrivere le proprie competenze d'identità dalla parte dei destinatari, cioè «dalla parte dell'altro e della restituzione all'altro» di quello che ciascuno sta vivendo e ha già conquistato come verità intorno alla vita propria e di tutti.</a:t>
            </a:r>
          </a:p>
        </p:txBody>
      </p:sp>
      <p:sp>
        <p:nvSpPr>
          <p:cNvPr id="4" name="Segnaposto data 3"/>
          <p:cNvSpPr>
            <a:spLocks noGrp="1"/>
          </p:cNvSpPr>
          <p:nvPr>
            <p:ph type="dt" sz="half" idx="10"/>
          </p:nvPr>
        </p:nvSpPr>
        <p:spPr/>
        <p:txBody>
          <a:bodyPr/>
          <a:lstStyle/>
          <a:p>
            <a:r>
              <a:rPr lang="it-IT"/>
              <a:t>21/08/2020</a:t>
            </a:r>
          </a:p>
        </p:txBody>
      </p:sp>
      <p:sp>
        <p:nvSpPr>
          <p:cNvPr id="5" name="Segnaposto numero diapositiva 4"/>
          <p:cNvSpPr>
            <a:spLocks noGrp="1"/>
          </p:cNvSpPr>
          <p:nvPr>
            <p:ph type="sldNum" sz="quarter" idx="12"/>
          </p:nvPr>
        </p:nvSpPr>
        <p:spPr/>
        <p:txBody>
          <a:bodyPr/>
          <a:lstStyle/>
          <a:p>
            <a:fld id="{970596EC-34A4-42AA-A5B9-9DA3E43AF6DF}" type="slidenum">
              <a:rPr lang="it-IT" smtClean="0"/>
              <a:pPr/>
              <a:t>13</a:t>
            </a:fld>
            <a:endParaRPr lang="it-IT" dirty="0"/>
          </a:p>
        </p:txBody>
      </p:sp>
      <p:pic>
        <p:nvPicPr>
          <p:cNvPr id="11266" name="Picture 2" descr="C:\Users\Master\Desktop\9.jpg"/>
          <p:cNvPicPr>
            <a:picLocks noChangeAspect="1" noChangeArrowheads="1"/>
          </p:cNvPicPr>
          <p:nvPr/>
        </p:nvPicPr>
        <p:blipFill>
          <a:blip r:embed="rId2" cstate="print"/>
          <a:srcRect/>
          <a:stretch>
            <a:fillRect/>
          </a:stretch>
        </p:blipFill>
        <p:spPr bwMode="auto">
          <a:xfrm>
            <a:off x="5940152" y="2996952"/>
            <a:ext cx="3029845" cy="2016224"/>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11266"/>
                                        </p:tgtEl>
                                        <p:attrNameLst>
                                          <p:attrName>style.visibility</p:attrName>
                                        </p:attrNameLst>
                                      </p:cBhvr>
                                      <p:to>
                                        <p:strVal val="visible"/>
                                      </p:to>
                                    </p:set>
                                    <p:anim calcmode="lin" valueType="num">
                                      <p:cBhvr>
                                        <p:cTn id="7" dur="500" fill="hold"/>
                                        <p:tgtEl>
                                          <p:spTgt spid="11266"/>
                                        </p:tgtEl>
                                        <p:attrNameLst>
                                          <p:attrName>ppt_w</p:attrName>
                                        </p:attrNameLst>
                                      </p:cBhvr>
                                      <p:tavLst>
                                        <p:tav tm="0">
                                          <p:val>
                                            <p:fltVal val="0"/>
                                          </p:val>
                                        </p:tav>
                                        <p:tav tm="100000">
                                          <p:val>
                                            <p:strVal val="#ppt_w"/>
                                          </p:val>
                                        </p:tav>
                                      </p:tavLst>
                                    </p:anim>
                                    <p:anim calcmode="lin" valueType="num">
                                      <p:cBhvr>
                                        <p:cTn id="8" dur="500" fill="hold"/>
                                        <p:tgtEl>
                                          <p:spTgt spid="11266"/>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animEffect transition="in" filter="fade">
                                      <p:cBhvr>
                                        <p:cTn id="13" dur="1000"/>
                                        <p:tgtEl>
                                          <p:spTgt spid="3">
                                            <p:bg/>
                                          </p:spTgt>
                                        </p:tgtEl>
                                      </p:cBhvr>
                                    </p:animEffect>
                                    <p:anim calcmode="lin" valueType="num">
                                      <p:cBhvr>
                                        <p:cTn id="14" dur="1000" fill="hold"/>
                                        <p:tgtEl>
                                          <p:spTgt spid="3">
                                            <p:bg/>
                                          </p:spTgt>
                                        </p:tgtEl>
                                        <p:attrNameLst>
                                          <p:attrName>ppt_x</p:attrName>
                                        </p:attrNameLst>
                                      </p:cBhvr>
                                      <p:tavLst>
                                        <p:tav tm="0">
                                          <p:val>
                                            <p:strVal val="#ppt_x"/>
                                          </p:val>
                                        </p:tav>
                                        <p:tav tm="100000">
                                          <p:val>
                                            <p:strVal val="#ppt_x"/>
                                          </p:val>
                                        </p:tav>
                                      </p:tavLst>
                                    </p:anim>
                                    <p:anim calcmode="lin" valueType="num">
                                      <p:cBhvr>
                                        <p:cTn id="15"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0" end="0"/>
                                            </p:txEl>
                                          </p:spTgt>
                                        </p:tgtEl>
                                        <p:attrNameLst>
                                          <p:attrName>style.visibility</p:attrName>
                                        </p:attrNameLst>
                                      </p:cBhvr>
                                      <p:to>
                                        <p:strVal val="visible"/>
                                      </p:to>
                                    </p:set>
                                    <p:animEffect transition="in" filter="fade">
                                      <p:cBhvr>
                                        <p:cTn id="20" dur="1000"/>
                                        <p:tgtEl>
                                          <p:spTgt spid="3">
                                            <p:txEl>
                                              <p:pRg st="0" end="0"/>
                                            </p:txEl>
                                          </p:spTgt>
                                        </p:tgtEl>
                                      </p:cBhvr>
                                    </p:animEffect>
                                    <p:anim calcmode="lin" valueType="num">
                                      <p:cBhvr>
                                        <p:cTn id="21"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0"/>
            <a:ext cx="8640960" cy="1470025"/>
          </a:xfrm>
        </p:spPr>
        <p:txBody>
          <a:bodyPr>
            <a:normAutofit/>
          </a:bodyPr>
          <a:lstStyle/>
          <a:p>
            <a:r>
              <a:rPr lang="it-IT" b="1" dirty="0">
                <a:solidFill>
                  <a:srgbClr val="FF0000"/>
                </a:solidFill>
              </a:rPr>
              <a:t>La formazione dell’animatore </a:t>
            </a:r>
            <a:br>
              <a:rPr lang="it-IT" b="1" dirty="0">
                <a:solidFill>
                  <a:srgbClr val="FF0000"/>
                </a:solidFill>
              </a:rPr>
            </a:br>
            <a:r>
              <a:rPr lang="it-IT" b="1" dirty="0">
                <a:solidFill>
                  <a:srgbClr val="FF0000"/>
                </a:solidFill>
              </a:rPr>
              <a:t>dei preadolescenti</a:t>
            </a:r>
          </a:p>
        </p:txBody>
      </p:sp>
      <p:sp>
        <p:nvSpPr>
          <p:cNvPr id="3" name="Sottotitolo 2"/>
          <p:cNvSpPr>
            <a:spLocks noGrp="1"/>
          </p:cNvSpPr>
          <p:nvPr>
            <p:ph type="subTitle" idx="1"/>
          </p:nvPr>
        </p:nvSpPr>
        <p:spPr>
          <a:xfrm>
            <a:off x="3347864" y="2204864"/>
            <a:ext cx="5544616" cy="4176464"/>
          </a:xfrm>
          <a:solidFill>
            <a:srgbClr val="FFFF00"/>
          </a:solidFill>
          <a:ln w="25400">
            <a:solidFill>
              <a:srgbClr val="FF0000"/>
            </a:solidFill>
          </a:ln>
        </p:spPr>
        <p:txBody>
          <a:bodyPr>
            <a:noAutofit/>
          </a:bodyPr>
          <a:lstStyle/>
          <a:p>
            <a:pPr algn="just"/>
            <a:r>
              <a:rPr lang="it-IT" sz="2400" b="1" dirty="0">
                <a:solidFill>
                  <a:srgbClr val="FF0000"/>
                </a:solidFill>
              </a:rPr>
              <a:t>Ci stiamo interrogando </a:t>
            </a:r>
            <a:r>
              <a:rPr lang="it-IT" sz="2400" dirty="0">
                <a:solidFill>
                  <a:schemeClr val="tx1"/>
                </a:solidFill>
              </a:rPr>
              <a:t>sulle competenze d'identità e su quelle specifiche </a:t>
            </a:r>
            <a:r>
              <a:rPr lang="it-IT" sz="2400" dirty="0" err="1">
                <a:solidFill>
                  <a:schemeClr val="tx1"/>
                </a:solidFill>
              </a:rPr>
              <a:t>educativo-relazionali</a:t>
            </a:r>
            <a:r>
              <a:rPr lang="it-IT" sz="2400" dirty="0">
                <a:solidFill>
                  <a:schemeClr val="tx1"/>
                </a:solidFill>
              </a:rPr>
              <a:t> che fanno dell'animatore dei preadolescenti un buon servitore della comunicazione educativa dentro il gruppo.</a:t>
            </a:r>
          </a:p>
          <a:p>
            <a:pPr algn="just"/>
            <a:r>
              <a:rPr lang="it-IT" sz="2400" b="1" dirty="0">
                <a:solidFill>
                  <a:srgbClr val="FF0000"/>
                </a:solidFill>
              </a:rPr>
              <a:t>Crediamo che non sia irrilevante </a:t>
            </a:r>
            <a:r>
              <a:rPr lang="it-IT" sz="2400" dirty="0">
                <a:solidFill>
                  <a:schemeClr val="tx1"/>
                </a:solidFill>
              </a:rPr>
              <a:t>il fatto che l'animatore formi la propria competenza all'interno del gruppo e in funzione di una presenza con un tipo particolare di destinatari: i preadolescenti appunto</a:t>
            </a:r>
            <a:r>
              <a:rPr lang="it-IT" sz="2800" dirty="0"/>
              <a:t>.</a:t>
            </a:r>
          </a:p>
        </p:txBody>
      </p:sp>
      <p:sp>
        <p:nvSpPr>
          <p:cNvPr id="4" name="Segnaposto data 3"/>
          <p:cNvSpPr>
            <a:spLocks noGrp="1"/>
          </p:cNvSpPr>
          <p:nvPr>
            <p:ph type="dt" sz="half" idx="10"/>
          </p:nvPr>
        </p:nvSpPr>
        <p:spPr/>
        <p:txBody>
          <a:bodyPr/>
          <a:lstStyle/>
          <a:p>
            <a:r>
              <a:rPr lang="it-IT"/>
              <a:t>21/08/2020</a:t>
            </a:r>
          </a:p>
        </p:txBody>
      </p:sp>
      <p:sp>
        <p:nvSpPr>
          <p:cNvPr id="5" name="Segnaposto numero diapositiva 4"/>
          <p:cNvSpPr>
            <a:spLocks noGrp="1"/>
          </p:cNvSpPr>
          <p:nvPr>
            <p:ph type="sldNum" sz="quarter" idx="12"/>
          </p:nvPr>
        </p:nvSpPr>
        <p:spPr/>
        <p:txBody>
          <a:bodyPr/>
          <a:lstStyle/>
          <a:p>
            <a:fld id="{970596EC-34A4-42AA-A5B9-9DA3E43AF6DF}" type="slidenum">
              <a:rPr lang="it-IT" smtClean="0"/>
              <a:pPr/>
              <a:t>14</a:t>
            </a:fld>
            <a:endParaRPr lang="it-IT" dirty="0"/>
          </a:p>
        </p:txBody>
      </p:sp>
      <p:pic>
        <p:nvPicPr>
          <p:cNvPr id="12290" name="Picture 2" descr="C:\Users\Master\Desktop\29.jpg"/>
          <p:cNvPicPr>
            <a:picLocks noChangeAspect="1" noChangeArrowheads="1"/>
          </p:cNvPicPr>
          <p:nvPr/>
        </p:nvPicPr>
        <p:blipFill>
          <a:blip r:embed="rId2" cstate="print"/>
          <a:srcRect/>
          <a:stretch>
            <a:fillRect/>
          </a:stretch>
        </p:blipFill>
        <p:spPr bwMode="auto">
          <a:xfrm>
            <a:off x="92882" y="3140968"/>
            <a:ext cx="3138054" cy="2088232"/>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12290"/>
                                        </p:tgtEl>
                                        <p:attrNameLst>
                                          <p:attrName>style.visibility</p:attrName>
                                        </p:attrNameLst>
                                      </p:cBhvr>
                                      <p:to>
                                        <p:strVal val="visible"/>
                                      </p:to>
                                    </p:set>
                                    <p:anim calcmode="lin" valueType="num">
                                      <p:cBhvr>
                                        <p:cTn id="7" dur="500" fill="hold"/>
                                        <p:tgtEl>
                                          <p:spTgt spid="12290"/>
                                        </p:tgtEl>
                                        <p:attrNameLst>
                                          <p:attrName>ppt_w</p:attrName>
                                        </p:attrNameLst>
                                      </p:cBhvr>
                                      <p:tavLst>
                                        <p:tav tm="0">
                                          <p:val>
                                            <p:fltVal val="0"/>
                                          </p:val>
                                        </p:tav>
                                        <p:tav tm="100000">
                                          <p:val>
                                            <p:strVal val="#ppt_w"/>
                                          </p:val>
                                        </p:tav>
                                      </p:tavLst>
                                    </p:anim>
                                    <p:anim calcmode="lin" valueType="num">
                                      <p:cBhvr>
                                        <p:cTn id="8" dur="500" fill="hold"/>
                                        <p:tgtEl>
                                          <p:spTgt spid="12290"/>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animEffect transition="in" filter="fade">
                                      <p:cBhvr>
                                        <p:cTn id="13" dur="1000"/>
                                        <p:tgtEl>
                                          <p:spTgt spid="3">
                                            <p:bg/>
                                          </p:spTgt>
                                        </p:tgtEl>
                                      </p:cBhvr>
                                    </p:animEffect>
                                    <p:anim calcmode="lin" valueType="num">
                                      <p:cBhvr>
                                        <p:cTn id="14" dur="1000" fill="hold"/>
                                        <p:tgtEl>
                                          <p:spTgt spid="3">
                                            <p:bg/>
                                          </p:spTgt>
                                        </p:tgtEl>
                                        <p:attrNameLst>
                                          <p:attrName>ppt_x</p:attrName>
                                        </p:attrNameLst>
                                      </p:cBhvr>
                                      <p:tavLst>
                                        <p:tav tm="0">
                                          <p:val>
                                            <p:strVal val="#ppt_x"/>
                                          </p:val>
                                        </p:tav>
                                        <p:tav tm="100000">
                                          <p:val>
                                            <p:strVal val="#ppt_x"/>
                                          </p:val>
                                        </p:tav>
                                      </p:tavLst>
                                    </p:anim>
                                    <p:anim calcmode="lin" valueType="num">
                                      <p:cBhvr>
                                        <p:cTn id="15"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0" end="0"/>
                                            </p:txEl>
                                          </p:spTgt>
                                        </p:tgtEl>
                                        <p:attrNameLst>
                                          <p:attrName>style.visibility</p:attrName>
                                        </p:attrNameLst>
                                      </p:cBhvr>
                                      <p:to>
                                        <p:strVal val="visible"/>
                                      </p:to>
                                    </p:set>
                                    <p:animEffect transition="in" filter="fade">
                                      <p:cBhvr>
                                        <p:cTn id="20" dur="1000"/>
                                        <p:tgtEl>
                                          <p:spTgt spid="3">
                                            <p:txEl>
                                              <p:pRg st="0" end="0"/>
                                            </p:txEl>
                                          </p:spTgt>
                                        </p:tgtEl>
                                      </p:cBhvr>
                                    </p:animEffect>
                                    <p:anim calcmode="lin" valueType="num">
                                      <p:cBhvr>
                                        <p:cTn id="21"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animEffect transition="in" filter="fade">
                                      <p:cBhvr>
                                        <p:cTn id="27" dur="1000"/>
                                        <p:tgtEl>
                                          <p:spTgt spid="3">
                                            <p:txEl>
                                              <p:pRg st="1" end="1"/>
                                            </p:txEl>
                                          </p:spTgt>
                                        </p:tgtEl>
                                      </p:cBhvr>
                                    </p:animEffect>
                                    <p:anim calcmode="lin" valueType="num">
                                      <p:cBhvr>
                                        <p:cTn id="2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0"/>
            <a:ext cx="8640960" cy="1470025"/>
          </a:xfrm>
        </p:spPr>
        <p:txBody>
          <a:bodyPr>
            <a:normAutofit/>
          </a:bodyPr>
          <a:lstStyle/>
          <a:p>
            <a:r>
              <a:rPr lang="it-IT" b="1" dirty="0">
                <a:solidFill>
                  <a:srgbClr val="FF0000"/>
                </a:solidFill>
              </a:rPr>
              <a:t>La formazione dell’animatore </a:t>
            </a:r>
            <a:br>
              <a:rPr lang="it-IT" b="1" dirty="0">
                <a:solidFill>
                  <a:srgbClr val="FF0000"/>
                </a:solidFill>
              </a:rPr>
            </a:br>
            <a:r>
              <a:rPr lang="it-IT" b="1" dirty="0">
                <a:solidFill>
                  <a:srgbClr val="FF0000"/>
                </a:solidFill>
              </a:rPr>
              <a:t>dei preadolescenti</a:t>
            </a:r>
          </a:p>
        </p:txBody>
      </p:sp>
      <p:sp>
        <p:nvSpPr>
          <p:cNvPr id="3" name="Sottotitolo 2"/>
          <p:cNvSpPr>
            <a:spLocks noGrp="1"/>
          </p:cNvSpPr>
          <p:nvPr>
            <p:ph type="subTitle" idx="1"/>
          </p:nvPr>
        </p:nvSpPr>
        <p:spPr>
          <a:xfrm>
            <a:off x="251520" y="1844824"/>
            <a:ext cx="5544616" cy="4464496"/>
          </a:xfrm>
          <a:solidFill>
            <a:srgbClr val="FFFF00"/>
          </a:solidFill>
          <a:ln w="25400">
            <a:solidFill>
              <a:srgbClr val="FF0000"/>
            </a:solidFill>
          </a:ln>
        </p:spPr>
        <p:txBody>
          <a:bodyPr>
            <a:noAutofit/>
          </a:bodyPr>
          <a:lstStyle/>
          <a:p>
            <a:r>
              <a:rPr lang="it-IT" sz="2400" b="1" dirty="0">
                <a:solidFill>
                  <a:srgbClr val="FF0000"/>
                </a:solidFill>
              </a:rPr>
              <a:t>Quattro domande importanti</a:t>
            </a:r>
          </a:p>
          <a:p>
            <a:pPr marL="360363" indent="-360363" algn="just">
              <a:buFont typeface="+mj-lt"/>
              <a:buAutoNum type="arabicPeriod"/>
            </a:pPr>
            <a:r>
              <a:rPr lang="it-IT" sz="2000" dirty="0">
                <a:solidFill>
                  <a:schemeClr val="tx1"/>
                </a:solidFill>
              </a:rPr>
              <a:t>Quale peso vengono ad assumere i preadolescenti nella ridefinizione dell'identità e delle competenze dell'animatore, in modo che egli sia abilitato a saper stare con loro e ad incontrarli attraverso l'evento di una comunicazione vitale?</a:t>
            </a:r>
          </a:p>
          <a:p>
            <a:pPr marL="360363" indent="-360363" algn="just">
              <a:buFont typeface="+mj-lt"/>
              <a:buAutoNum type="arabicPeriod"/>
            </a:pPr>
            <a:r>
              <a:rPr lang="it-IT" sz="2000" dirty="0">
                <a:solidFill>
                  <a:schemeClr val="tx1"/>
                </a:solidFill>
              </a:rPr>
              <a:t>C'entrano o no i destinatari nel processo di ridefinizione delle competenze educative?</a:t>
            </a:r>
          </a:p>
          <a:p>
            <a:pPr marL="360363" indent="-360363" algn="just">
              <a:buFont typeface="+mj-lt"/>
              <a:buAutoNum type="arabicPeriod"/>
            </a:pPr>
            <a:r>
              <a:rPr lang="it-IT" sz="2000" dirty="0">
                <a:solidFill>
                  <a:schemeClr val="tx1"/>
                </a:solidFill>
              </a:rPr>
              <a:t>Qual è il contenuto nuovo che portano? </a:t>
            </a:r>
          </a:p>
          <a:p>
            <a:pPr marL="360363" indent="-360363" algn="just">
              <a:buFont typeface="+mj-lt"/>
              <a:buAutoNum type="arabicPeriod"/>
            </a:pPr>
            <a:r>
              <a:rPr lang="it-IT" sz="2000" dirty="0">
                <a:solidFill>
                  <a:schemeClr val="tx1"/>
                </a:solidFill>
              </a:rPr>
              <a:t>Quale modello d'identità, e di identità credente, dell'educatore sollecitano e provocano a motivare i preadolescenti di oggi?</a:t>
            </a:r>
          </a:p>
        </p:txBody>
      </p:sp>
      <p:sp>
        <p:nvSpPr>
          <p:cNvPr id="4" name="Segnaposto data 3"/>
          <p:cNvSpPr>
            <a:spLocks noGrp="1"/>
          </p:cNvSpPr>
          <p:nvPr>
            <p:ph type="dt" sz="half" idx="10"/>
          </p:nvPr>
        </p:nvSpPr>
        <p:spPr/>
        <p:txBody>
          <a:bodyPr/>
          <a:lstStyle/>
          <a:p>
            <a:r>
              <a:rPr lang="it-IT"/>
              <a:t>21/08/2020</a:t>
            </a:r>
          </a:p>
        </p:txBody>
      </p:sp>
      <p:sp>
        <p:nvSpPr>
          <p:cNvPr id="5" name="Segnaposto numero diapositiva 4"/>
          <p:cNvSpPr>
            <a:spLocks noGrp="1"/>
          </p:cNvSpPr>
          <p:nvPr>
            <p:ph type="sldNum" sz="quarter" idx="12"/>
          </p:nvPr>
        </p:nvSpPr>
        <p:spPr/>
        <p:txBody>
          <a:bodyPr/>
          <a:lstStyle/>
          <a:p>
            <a:fld id="{970596EC-34A4-42AA-A5B9-9DA3E43AF6DF}" type="slidenum">
              <a:rPr lang="it-IT" smtClean="0"/>
              <a:pPr/>
              <a:t>15</a:t>
            </a:fld>
            <a:endParaRPr lang="it-IT" dirty="0"/>
          </a:p>
        </p:txBody>
      </p:sp>
      <p:pic>
        <p:nvPicPr>
          <p:cNvPr id="13314" name="Picture 2" descr="C:\Users\Master\Desktop\28.jpg"/>
          <p:cNvPicPr>
            <a:picLocks noChangeAspect="1" noChangeArrowheads="1"/>
          </p:cNvPicPr>
          <p:nvPr/>
        </p:nvPicPr>
        <p:blipFill>
          <a:blip r:embed="rId2" cstate="print"/>
          <a:srcRect/>
          <a:stretch>
            <a:fillRect/>
          </a:stretch>
        </p:blipFill>
        <p:spPr bwMode="auto">
          <a:xfrm>
            <a:off x="5940152" y="2996952"/>
            <a:ext cx="3029845" cy="2016224"/>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13314"/>
                                        </p:tgtEl>
                                        <p:attrNameLst>
                                          <p:attrName>style.visibility</p:attrName>
                                        </p:attrNameLst>
                                      </p:cBhvr>
                                      <p:to>
                                        <p:strVal val="visible"/>
                                      </p:to>
                                    </p:set>
                                    <p:anim calcmode="lin" valueType="num">
                                      <p:cBhvr>
                                        <p:cTn id="7" dur="500" fill="hold"/>
                                        <p:tgtEl>
                                          <p:spTgt spid="13314"/>
                                        </p:tgtEl>
                                        <p:attrNameLst>
                                          <p:attrName>ppt_w</p:attrName>
                                        </p:attrNameLst>
                                      </p:cBhvr>
                                      <p:tavLst>
                                        <p:tav tm="0">
                                          <p:val>
                                            <p:fltVal val="0"/>
                                          </p:val>
                                        </p:tav>
                                        <p:tav tm="100000">
                                          <p:val>
                                            <p:strVal val="#ppt_w"/>
                                          </p:val>
                                        </p:tav>
                                      </p:tavLst>
                                    </p:anim>
                                    <p:anim calcmode="lin" valueType="num">
                                      <p:cBhvr>
                                        <p:cTn id="8" dur="500" fill="hold"/>
                                        <p:tgtEl>
                                          <p:spTgt spid="13314"/>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animEffect transition="in" filter="fade">
                                      <p:cBhvr>
                                        <p:cTn id="13" dur="1000"/>
                                        <p:tgtEl>
                                          <p:spTgt spid="3">
                                            <p:bg/>
                                          </p:spTgt>
                                        </p:tgtEl>
                                      </p:cBhvr>
                                    </p:animEffect>
                                    <p:anim calcmode="lin" valueType="num">
                                      <p:cBhvr>
                                        <p:cTn id="14" dur="1000" fill="hold"/>
                                        <p:tgtEl>
                                          <p:spTgt spid="3">
                                            <p:bg/>
                                          </p:spTgt>
                                        </p:tgtEl>
                                        <p:attrNameLst>
                                          <p:attrName>ppt_x</p:attrName>
                                        </p:attrNameLst>
                                      </p:cBhvr>
                                      <p:tavLst>
                                        <p:tav tm="0">
                                          <p:val>
                                            <p:strVal val="#ppt_x"/>
                                          </p:val>
                                        </p:tav>
                                        <p:tav tm="100000">
                                          <p:val>
                                            <p:strVal val="#ppt_x"/>
                                          </p:val>
                                        </p:tav>
                                      </p:tavLst>
                                    </p:anim>
                                    <p:anim calcmode="lin" valueType="num">
                                      <p:cBhvr>
                                        <p:cTn id="15"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0" end="0"/>
                                            </p:txEl>
                                          </p:spTgt>
                                        </p:tgtEl>
                                        <p:attrNameLst>
                                          <p:attrName>style.visibility</p:attrName>
                                        </p:attrNameLst>
                                      </p:cBhvr>
                                      <p:to>
                                        <p:strVal val="visible"/>
                                      </p:to>
                                    </p:set>
                                    <p:animEffect transition="in" filter="fade">
                                      <p:cBhvr>
                                        <p:cTn id="20" dur="1000"/>
                                        <p:tgtEl>
                                          <p:spTgt spid="3">
                                            <p:txEl>
                                              <p:pRg st="0" end="0"/>
                                            </p:txEl>
                                          </p:spTgt>
                                        </p:tgtEl>
                                      </p:cBhvr>
                                    </p:animEffect>
                                    <p:anim calcmode="lin" valueType="num">
                                      <p:cBhvr>
                                        <p:cTn id="21"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animEffect transition="in" filter="fade">
                                      <p:cBhvr>
                                        <p:cTn id="27" dur="1000"/>
                                        <p:tgtEl>
                                          <p:spTgt spid="3">
                                            <p:txEl>
                                              <p:pRg st="1" end="1"/>
                                            </p:txEl>
                                          </p:spTgt>
                                        </p:tgtEl>
                                      </p:cBhvr>
                                    </p:animEffect>
                                    <p:anim calcmode="lin" valueType="num">
                                      <p:cBhvr>
                                        <p:cTn id="2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2" end="2"/>
                                            </p:txEl>
                                          </p:spTgt>
                                        </p:tgtEl>
                                        <p:attrNameLst>
                                          <p:attrName>style.visibility</p:attrName>
                                        </p:attrNameLst>
                                      </p:cBhvr>
                                      <p:to>
                                        <p:strVal val="visible"/>
                                      </p:to>
                                    </p:set>
                                    <p:animEffect transition="in" filter="fade">
                                      <p:cBhvr>
                                        <p:cTn id="34" dur="1000"/>
                                        <p:tgtEl>
                                          <p:spTgt spid="3">
                                            <p:txEl>
                                              <p:pRg st="2" end="2"/>
                                            </p:txEl>
                                          </p:spTgt>
                                        </p:tgtEl>
                                      </p:cBhvr>
                                    </p:animEffect>
                                    <p:anim calcmode="lin" valueType="num">
                                      <p:cBhvr>
                                        <p:cTn id="3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3" end="3"/>
                                            </p:txEl>
                                          </p:spTgt>
                                        </p:tgtEl>
                                        <p:attrNameLst>
                                          <p:attrName>style.visibility</p:attrName>
                                        </p:attrNameLst>
                                      </p:cBhvr>
                                      <p:to>
                                        <p:strVal val="visible"/>
                                      </p:to>
                                    </p:set>
                                    <p:animEffect transition="in" filter="fade">
                                      <p:cBhvr>
                                        <p:cTn id="41" dur="1000"/>
                                        <p:tgtEl>
                                          <p:spTgt spid="3">
                                            <p:txEl>
                                              <p:pRg st="3" end="3"/>
                                            </p:txEl>
                                          </p:spTgt>
                                        </p:tgtEl>
                                      </p:cBhvr>
                                    </p:animEffect>
                                    <p:anim calcmode="lin" valueType="num">
                                      <p:cBhvr>
                                        <p:cTn id="4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3">
                                            <p:txEl>
                                              <p:pRg st="4" end="4"/>
                                            </p:txEl>
                                          </p:spTgt>
                                        </p:tgtEl>
                                        <p:attrNameLst>
                                          <p:attrName>style.visibility</p:attrName>
                                        </p:attrNameLst>
                                      </p:cBhvr>
                                      <p:to>
                                        <p:strVal val="visible"/>
                                      </p:to>
                                    </p:set>
                                    <p:animEffect transition="in" filter="fade">
                                      <p:cBhvr>
                                        <p:cTn id="48" dur="1000"/>
                                        <p:tgtEl>
                                          <p:spTgt spid="3">
                                            <p:txEl>
                                              <p:pRg st="4" end="4"/>
                                            </p:txEl>
                                          </p:spTgt>
                                        </p:tgtEl>
                                      </p:cBhvr>
                                    </p:animEffect>
                                    <p:anim calcmode="lin" valueType="num">
                                      <p:cBhvr>
                                        <p:cTn id="4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0"/>
            <a:ext cx="8640960" cy="1470025"/>
          </a:xfrm>
        </p:spPr>
        <p:txBody>
          <a:bodyPr>
            <a:normAutofit/>
          </a:bodyPr>
          <a:lstStyle/>
          <a:p>
            <a:r>
              <a:rPr lang="it-IT" b="1" dirty="0">
                <a:solidFill>
                  <a:srgbClr val="FF0000"/>
                </a:solidFill>
              </a:rPr>
              <a:t>La formazione dell’animatore </a:t>
            </a:r>
            <a:br>
              <a:rPr lang="it-IT" b="1" dirty="0">
                <a:solidFill>
                  <a:srgbClr val="FF0000"/>
                </a:solidFill>
              </a:rPr>
            </a:br>
            <a:r>
              <a:rPr lang="it-IT" b="1" dirty="0">
                <a:solidFill>
                  <a:srgbClr val="FF0000"/>
                </a:solidFill>
              </a:rPr>
              <a:t>dei preadolescenti</a:t>
            </a:r>
          </a:p>
        </p:txBody>
      </p:sp>
      <p:sp>
        <p:nvSpPr>
          <p:cNvPr id="3" name="Sottotitolo 2"/>
          <p:cNvSpPr>
            <a:spLocks noGrp="1"/>
          </p:cNvSpPr>
          <p:nvPr>
            <p:ph type="subTitle" idx="1"/>
          </p:nvPr>
        </p:nvSpPr>
        <p:spPr>
          <a:xfrm>
            <a:off x="3131840" y="1772816"/>
            <a:ext cx="5688632" cy="4464496"/>
          </a:xfrm>
          <a:solidFill>
            <a:srgbClr val="FFFF00"/>
          </a:solidFill>
          <a:ln w="25400">
            <a:solidFill>
              <a:srgbClr val="FF0000"/>
            </a:solidFill>
          </a:ln>
        </p:spPr>
        <p:txBody>
          <a:bodyPr>
            <a:noAutofit/>
          </a:bodyPr>
          <a:lstStyle/>
          <a:p>
            <a:pPr algn="just"/>
            <a:r>
              <a:rPr lang="it-IT" sz="2400" b="1" dirty="0">
                <a:solidFill>
                  <a:srgbClr val="FF0000"/>
                </a:solidFill>
              </a:rPr>
              <a:t>I preadolescenti </a:t>
            </a:r>
            <a:r>
              <a:rPr lang="it-IT" sz="2400" dirty="0">
                <a:solidFill>
                  <a:schemeClr val="tx1"/>
                </a:solidFill>
              </a:rPr>
              <a:t>infatti possono condurre «al collasso» e scatenare l'implosione dell'identità dell'educatore, fino a metterla in crisi e a destrutturarla, soprattutto quando essa tende a mascherarsi attraverso il ruolo istituzionale. </a:t>
            </a:r>
          </a:p>
          <a:p>
            <a:pPr algn="just"/>
            <a:r>
              <a:rPr lang="it-IT" sz="2400" b="1" dirty="0">
                <a:solidFill>
                  <a:srgbClr val="FF0000"/>
                </a:solidFill>
              </a:rPr>
              <a:t>I preadolescenti</a:t>
            </a:r>
            <a:r>
              <a:rPr lang="it-IT" sz="2400" dirty="0">
                <a:solidFill>
                  <a:schemeClr val="tx1"/>
                </a:solidFill>
              </a:rPr>
              <a:t>, proprio per il processo di destrutturazione che li riguarda, possono provocare la crisi prima e anzitutto del ruolo e della funzione educativa dell'animatore; e spesso con essa ne viene travolta anche l'identità. </a:t>
            </a:r>
          </a:p>
        </p:txBody>
      </p:sp>
      <p:sp>
        <p:nvSpPr>
          <p:cNvPr id="4" name="Segnaposto data 3"/>
          <p:cNvSpPr>
            <a:spLocks noGrp="1"/>
          </p:cNvSpPr>
          <p:nvPr>
            <p:ph type="dt" sz="half" idx="10"/>
          </p:nvPr>
        </p:nvSpPr>
        <p:spPr/>
        <p:txBody>
          <a:bodyPr/>
          <a:lstStyle/>
          <a:p>
            <a:r>
              <a:rPr lang="it-IT"/>
              <a:t>21/08/2020</a:t>
            </a:r>
          </a:p>
        </p:txBody>
      </p:sp>
      <p:sp>
        <p:nvSpPr>
          <p:cNvPr id="5" name="Segnaposto numero diapositiva 4"/>
          <p:cNvSpPr>
            <a:spLocks noGrp="1"/>
          </p:cNvSpPr>
          <p:nvPr>
            <p:ph type="sldNum" sz="quarter" idx="12"/>
          </p:nvPr>
        </p:nvSpPr>
        <p:spPr/>
        <p:txBody>
          <a:bodyPr/>
          <a:lstStyle/>
          <a:p>
            <a:fld id="{970596EC-34A4-42AA-A5B9-9DA3E43AF6DF}" type="slidenum">
              <a:rPr lang="it-IT" smtClean="0"/>
              <a:pPr/>
              <a:t>16</a:t>
            </a:fld>
            <a:endParaRPr lang="it-IT" dirty="0"/>
          </a:p>
        </p:txBody>
      </p:sp>
      <p:pic>
        <p:nvPicPr>
          <p:cNvPr id="14338" name="Picture 2" descr="C:\Users\Master\Desktop\5.jpg"/>
          <p:cNvPicPr>
            <a:picLocks noChangeAspect="1" noChangeArrowheads="1"/>
          </p:cNvPicPr>
          <p:nvPr/>
        </p:nvPicPr>
        <p:blipFill>
          <a:blip r:embed="rId2" cstate="print"/>
          <a:srcRect/>
          <a:stretch>
            <a:fillRect/>
          </a:stretch>
        </p:blipFill>
        <p:spPr bwMode="auto">
          <a:xfrm>
            <a:off x="218630" y="2852936"/>
            <a:ext cx="2787897" cy="2088232"/>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14338"/>
                                        </p:tgtEl>
                                        <p:attrNameLst>
                                          <p:attrName>style.visibility</p:attrName>
                                        </p:attrNameLst>
                                      </p:cBhvr>
                                      <p:to>
                                        <p:strVal val="visible"/>
                                      </p:to>
                                    </p:set>
                                    <p:anim calcmode="lin" valueType="num">
                                      <p:cBhvr>
                                        <p:cTn id="7" dur="500" fill="hold"/>
                                        <p:tgtEl>
                                          <p:spTgt spid="14338"/>
                                        </p:tgtEl>
                                        <p:attrNameLst>
                                          <p:attrName>ppt_w</p:attrName>
                                        </p:attrNameLst>
                                      </p:cBhvr>
                                      <p:tavLst>
                                        <p:tav tm="0">
                                          <p:val>
                                            <p:fltVal val="0"/>
                                          </p:val>
                                        </p:tav>
                                        <p:tav tm="100000">
                                          <p:val>
                                            <p:strVal val="#ppt_w"/>
                                          </p:val>
                                        </p:tav>
                                      </p:tavLst>
                                    </p:anim>
                                    <p:anim calcmode="lin" valueType="num">
                                      <p:cBhvr>
                                        <p:cTn id="8" dur="500" fill="hold"/>
                                        <p:tgtEl>
                                          <p:spTgt spid="14338"/>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animEffect transition="in" filter="fade">
                                      <p:cBhvr>
                                        <p:cTn id="13" dur="1000"/>
                                        <p:tgtEl>
                                          <p:spTgt spid="3">
                                            <p:bg/>
                                          </p:spTgt>
                                        </p:tgtEl>
                                      </p:cBhvr>
                                    </p:animEffect>
                                    <p:anim calcmode="lin" valueType="num">
                                      <p:cBhvr>
                                        <p:cTn id="14" dur="1000" fill="hold"/>
                                        <p:tgtEl>
                                          <p:spTgt spid="3">
                                            <p:bg/>
                                          </p:spTgt>
                                        </p:tgtEl>
                                        <p:attrNameLst>
                                          <p:attrName>ppt_x</p:attrName>
                                        </p:attrNameLst>
                                      </p:cBhvr>
                                      <p:tavLst>
                                        <p:tav tm="0">
                                          <p:val>
                                            <p:strVal val="#ppt_x"/>
                                          </p:val>
                                        </p:tav>
                                        <p:tav tm="100000">
                                          <p:val>
                                            <p:strVal val="#ppt_x"/>
                                          </p:val>
                                        </p:tav>
                                      </p:tavLst>
                                    </p:anim>
                                    <p:anim calcmode="lin" valueType="num">
                                      <p:cBhvr>
                                        <p:cTn id="15"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0" end="0"/>
                                            </p:txEl>
                                          </p:spTgt>
                                        </p:tgtEl>
                                        <p:attrNameLst>
                                          <p:attrName>style.visibility</p:attrName>
                                        </p:attrNameLst>
                                      </p:cBhvr>
                                      <p:to>
                                        <p:strVal val="visible"/>
                                      </p:to>
                                    </p:set>
                                    <p:animEffect transition="in" filter="fade">
                                      <p:cBhvr>
                                        <p:cTn id="20" dur="1000"/>
                                        <p:tgtEl>
                                          <p:spTgt spid="3">
                                            <p:txEl>
                                              <p:pRg st="0" end="0"/>
                                            </p:txEl>
                                          </p:spTgt>
                                        </p:tgtEl>
                                      </p:cBhvr>
                                    </p:animEffect>
                                    <p:anim calcmode="lin" valueType="num">
                                      <p:cBhvr>
                                        <p:cTn id="21"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animEffect transition="in" filter="fade">
                                      <p:cBhvr>
                                        <p:cTn id="27" dur="1000"/>
                                        <p:tgtEl>
                                          <p:spTgt spid="3">
                                            <p:txEl>
                                              <p:pRg st="1" end="1"/>
                                            </p:txEl>
                                          </p:spTgt>
                                        </p:tgtEl>
                                      </p:cBhvr>
                                    </p:animEffect>
                                    <p:anim calcmode="lin" valueType="num">
                                      <p:cBhvr>
                                        <p:cTn id="2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0"/>
            <a:ext cx="8640960" cy="1470025"/>
          </a:xfrm>
        </p:spPr>
        <p:txBody>
          <a:bodyPr>
            <a:normAutofit/>
          </a:bodyPr>
          <a:lstStyle/>
          <a:p>
            <a:r>
              <a:rPr lang="it-IT" b="1" dirty="0">
                <a:solidFill>
                  <a:srgbClr val="FF0000"/>
                </a:solidFill>
              </a:rPr>
              <a:t>La formazione dell’animatore </a:t>
            </a:r>
            <a:br>
              <a:rPr lang="it-IT" b="1" dirty="0">
                <a:solidFill>
                  <a:srgbClr val="FF0000"/>
                </a:solidFill>
              </a:rPr>
            </a:br>
            <a:r>
              <a:rPr lang="it-IT" b="1" dirty="0">
                <a:solidFill>
                  <a:srgbClr val="FF0000"/>
                </a:solidFill>
              </a:rPr>
              <a:t>dei preadolescenti</a:t>
            </a:r>
          </a:p>
        </p:txBody>
      </p:sp>
      <p:sp>
        <p:nvSpPr>
          <p:cNvPr id="3" name="Sottotitolo 2"/>
          <p:cNvSpPr>
            <a:spLocks noGrp="1"/>
          </p:cNvSpPr>
          <p:nvPr>
            <p:ph type="subTitle" idx="1"/>
          </p:nvPr>
        </p:nvSpPr>
        <p:spPr>
          <a:xfrm>
            <a:off x="251520" y="1700808"/>
            <a:ext cx="5688632" cy="4608512"/>
          </a:xfrm>
          <a:solidFill>
            <a:srgbClr val="FFFF00"/>
          </a:solidFill>
          <a:ln w="25400">
            <a:solidFill>
              <a:srgbClr val="FF0000"/>
            </a:solidFill>
          </a:ln>
        </p:spPr>
        <p:txBody>
          <a:bodyPr>
            <a:noAutofit/>
          </a:bodyPr>
          <a:lstStyle/>
          <a:p>
            <a:pPr algn="just"/>
            <a:r>
              <a:rPr lang="it-IT" sz="2400" b="1" dirty="0">
                <a:solidFill>
                  <a:srgbClr val="FF0000"/>
                </a:solidFill>
              </a:rPr>
              <a:t>La prassi quotidiana di animazione </a:t>
            </a:r>
            <a:r>
              <a:rPr lang="it-IT" sz="2400" dirty="0">
                <a:solidFill>
                  <a:schemeClr val="tx1"/>
                </a:solidFill>
              </a:rPr>
              <a:t>con i preadolescenti può provocare una crisi dell'educatore nella ridefinizione della propria identità di «uomo adulto», con una storia di cui si è riappropriato, perché essa viene a toccare e far riemergere un frammento di storia personale non elaborata, «quel preadolescente nascosto» che ogni adulto si porta dentro. </a:t>
            </a:r>
          </a:p>
          <a:p>
            <a:pPr algn="just"/>
            <a:r>
              <a:rPr lang="it-IT" sz="2400" b="1" dirty="0">
                <a:solidFill>
                  <a:srgbClr val="FF0000"/>
                </a:solidFill>
              </a:rPr>
              <a:t>E ciò soprattutto per educatori </a:t>
            </a:r>
            <a:r>
              <a:rPr lang="it-IT" sz="2400" dirty="0">
                <a:solidFill>
                  <a:schemeClr val="tx1"/>
                </a:solidFill>
              </a:rPr>
              <a:t>la cui preadolescenza è stata assai distante e differente rispetto a quella attuale.</a:t>
            </a:r>
          </a:p>
        </p:txBody>
      </p:sp>
      <p:sp>
        <p:nvSpPr>
          <p:cNvPr id="4" name="Segnaposto data 3"/>
          <p:cNvSpPr>
            <a:spLocks noGrp="1"/>
          </p:cNvSpPr>
          <p:nvPr>
            <p:ph type="dt" sz="half" idx="10"/>
          </p:nvPr>
        </p:nvSpPr>
        <p:spPr/>
        <p:txBody>
          <a:bodyPr/>
          <a:lstStyle/>
          <a:p>
            <a:r>
              <a:rPr lang="it-IT"/>
              <a:t>21/08/2020</a:t>
            </a:r>
          </a:p>
        </p:txBody>
      </p:sp>
      <p:sp>
        <p:nvSpPr>
          <p:cNvPr id="5" name="Segnaposto numero diapositiva 4"/>
          <p:cNvSpPr>
            <a:spLocks noGrp="1"/>
          </p:cNvSpPr>
          <p:nvPr>
            <p:ph type="sldNum" sz="quarter" idx="12"/>
          </p:nvPr>
        </p:nvSpPr>
        <p:spPr/>
        <p:txBody>
          <a:bodyPr/>
          <a:lstStyle/>
          <a:p>
            <a:fld id="{970596EC-34A4-42AA-A5B9-9DA3E43AF6DF}" type="slidenum">
              <a:rPr lang="it-IT" smtClean="0"/>
              <a:pPr/>
              <a:t>17</a:t>
            </a:fld>
            <a:endParaRPr lang="it-IT" dirty="0"/>
          </a:p>
        </p:txBody>
      </p:sp>
      <p:pic>
        <p:nvPicPr>
          <p:cNvPr id="15362" name="Picture 2" descr="C:\Users\Master\Desktop\24.jpg"/>
          <p:cNvPicPr>
            <a:picLocks noChangeAspect="1" noChangeArrowheads="1"/>
          </p:cNvPicPr>
          <p:nvPr/>
        </p:nvPicPr>
        <p:blipFill>
          <a:blip r:embed="rId2" cstate="print"/>
          <a:srcRect/>
          <a:stretch>
            <a:fillRect/>
          </a:stretch>
        </p:blipFill>
        <p:spPr bwMode="auto">
          <a:xfrm>
            <a:off x="6104609" y="3068960"/>
            <a:ext cx="2859879" cy="1368152"/>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15362"/>
                                        </p:tgtEl>
                                        <p:attrNameLst>
                                          <p:attrName>style.visibility</p:attrName>
                                        </p:attrNameLst>
                                      </p:cBhvr>
                                      <p:to>
                                        <p:strVal val="visible"/>
                                      </p:to>
                                    </p:set>
                                    <p:anim calcmode="lin" valueType="num">
                                      <p:cBhvr>
                                        <p:cTn id="7" dur="500" fill="hold"/>
                                        <p:tgtEl>
                                          <p:spTgt spid="15362"/>
                                        </p:tgtEl>
                                        <p:attrNameLst>
                                          <p:attrName>ppt_w</p:attrName>
                                        </p:attrNameLst>
                                      </p:cBhvr>
                                      <p:tavLst>
                                        <p:tav tm="0">
                                          <p:val>
                                            <p:fltVal val="0"/>
                                          </p:val>
                                        </p:tav>
                                        <p:tav tm="100000">
                                          <p:val>
                                            <p:strVal val="#ppt_w"/>
                                          </p:val>
                                        </p:tav>
                                      </p:tavLst>
                                    </p:anim>
                                    <p:anim calcmode="lin" valueType="num">
                                      <p:cBhvr>
                                        <p:cTn id="8" dur="500" fill="hold"/>
                                        <p:tgtEl>
                                          <p:spTgt spid="15362"/>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animEffect transition="in" filter="fade">
                                      <p:cBhvr>
                                        <p:cTn id="13" dur="1000"/>
                                        <p:tgtEl>
                                          <p:spTgt spid="3">
                                            <p:bg/>
                                          </p:spTgt>
                                        </p:tgtEl>
                                      </p:cBhvr>
                                    </p:animEffect>
                                    <p:anim calcmode="lin" valueType="num">
                                      <p:cBhvr>
                                        <p:cTn id="14" dur="1000" fill="hold"/>
                                        <p:tgtEl>
                                          <p:spTgt spid="3">
                                            <p:bg/>
                                          </p:spTgt>
                                        </p:tgtEl>
                                        <p:attrNameLst>
                                          <p:attrName>ppt_x</p:attrName>
                                        </p:attrNameLst>
                                      </p:cBhvr>
                                      <p:tavLst>
                                        <p:tav tm="0">
                                          <p:val>
                                            <p:strVal val="#ppt_x"/>
                                          </p:val>
                                        </p:tav>
                                        <p:tav tm="100000">
                                          <p:val>
                                            <p:strVal val="#ppt_x"/>
                                          </p:val>
                                        </p:tav>
                                      </p:tavLst>
                                    </p:anim>
                                    <p:anim calcmode="lin" valueType="num">
                                      <p:cBhvr>
                                        <p:cTn id="15"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0" end="0"/>
                                            </p:txEl>
                                          </p:spTgt>
                                        </p:tgtEl>
                                        <p:attrNameLst>
                                          <p:attrName>style.visibility</p:attrName>
                                        </p:attrNameLst>
                                      </p:cBhvr>
                                      <p:to>
                                        <p:strVal val="visible"/>
                                      </p:to>
                                    </p:set>
                                    <p:animEffect transition="in" filter="fade">
                                      <p:cBhvr>
                                        <p:cTn id="20" dur="1000"/>
                                        <p:tgtEl>
                                          <p:spTgt spid="3">
                                            <p:txEl>
                                              <p:pRg st="0" end="0"/>
                                            </p:txEl>
                                          </p:spTgt>
                                        </p:tgtEl>
                                      </p:cBhvr>
                                    </p:animEffect>
                                    <p:anim calcmode="lin" valueType="num">
                                      <p:cBhvr>
                                        <p:cTn id="21"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animEffect transition="in" filter="fade">
                                      <p:cBhvr>
                                        <p:cTn id="27" dur="1000"/>
                                        <p:tgtEl>
                                          <p:spTgt spid="3">
                                            <p:txEl>
                                              <p:pRg st="1" end="1"/>
                                            </p:txEl>
                                          </p:spTgt>
                                        </p:tgtEl>
                                      </p:cBhvr>
                                    </p:animEffect>
                                    <p:anim calcmode="lin" valueType="num">
                                      <p:cBhvr>
                                        <p:cTn id="2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0"/>
            <a:ext cx="8640960" cy="1470025"/>
          </a:xfrm>
        </p:spPr>
        <p:txBody>
          <a:bodyPr>
            <a:normAutofit/>
          </a:bodyPr>
          <a:lstStyle/>
          <a:p>
            <a:r>
              <a:rPr lang="it-IT" b="1" dirty="0">
                <a:solidFill>
                  <a:srgbClr val="FF0000"/>
                </a:solidFill>
              </a:rPr>
              <a:t>La formazione dell’animatore </a:t>
            </a:r>
            <a:br>
              <a:rPr lang="it-IT" b="1" dirty="0">
                <a:solidFill>
                  <a:srgbClr val="FF0000"/>
                </a:solidFill>
              </a:rPr>
            </a:br>
            <a:r>
              <a:rPr lang="it-IT" b="1" dirty="0">
                <a:solidFill>
                  <a:srgbClr val="FF0000"/>
                </a:solidFill>
              </a:rPr>
              <a:t>dei preadolescenti</a:t>
            </a:r>
          </a:p>
        </p:txBody>
      </p:sp>
      <p:sp>
        <p:nvSpPr>
          <p:cNvPr id="3" name="Sottotitolo 2"/>
          <p:cNvSpPr>
            <a:spLocks noGrp="1"/>
          </p:cNvSpPr>
          <p:nvPr>
            <p:ph type="subTitle" idx="1"/>
          </p:nvPr>
        </p:nvSpPr>
        <p:spPr>
          <a:xfrm>
            <a:off x="3203848" y="1700808"/>
            <a:ext cx="5688632" cy="4608512"/>
          </a:xfrm>
          <a:solidFill>
            <a:srgbClr val="FFFF00"/>
          </a:solidFill>
          <a:ln w="25400">
            <a:solidFill>
              <a:srgbClr val="FF0000"/>
            </a:solidFill>
          </a:ln>
        </p:spPr>
        <p:txBody>
          <a:bodyPr>
            <a:noAutofit/>
          </a:bodyPr>
          <a:lstStyle/>
          <a:p>
            <a:pPr algn="just"/>
            <a:r>
              <a:rPr lang="it-IT" sz="2800" b="1" dirty="0">
                <a:solidFill>
                  <a:srgbClr val="FF0000"/>
                </a:solidFill>
              </a:rPr>
              <a:t>L'esperienza educativa </a:t>
            </a:r>
            <a:r>
              <a:rPr lang="it-IT" sz="2800" dirty="0">
                <a:solidFill>
                  <a:schemeClr val="tx1"/>
                </a:solidFill>
              </a:rPr>
              <a:t>con i preadolescenti può in certi casi essere vissuta come spinta alla regressione, ad una decostruzione personale dell'identità, come molla di trasgressione e di irresponsabilità. </a:t>
            </a:r>
          </a:p>
          <a:p>
            <a:pPr algn="just"/>
            <a:r>
              <a:rPr lang="it-IT" sz="2800" b="1" dirty="0">
                <a:solidFill>
                  <a:srgbClr val="FF0000"/>
                </a:solidFill>
              </a:rPr>
              <a:t>Per questo essa necessita </a:t>
            </a:r>
            <a:r>
              <a:rPr lang="it-IT" sz="2800" dirty="0">
                <a:solidFill>
                  <a:schemeClr val="tx1"/>
                </a:solidFill>
              </a:rPr>
              <a:t>di essere rielaborata e compresa in profondità, e ricuperarne in tal modo tutte le valenze liberatrici e ricostruttrici.</a:t>
            </a:r>
          </a:p>
        </p:txBody>
      </p:sp>
      <p:sp>
        <p:nvSpPr>
          <p:cNvPr id="4" name="Segnaposto data 3"/>
          <p:cNvSpPr>
            <a:spLocks noGrp="1"/>
          </p:cNvSpPr>
          <p:nvPr>
            <p:ph type="dt" sz="half" idx="10"/>
          </p:nvPr>
        </p:nvSpPr>
        <p:spPr/>
        <p:txBody>
          <a:bodyPr/>
          <a:lstStyle/>
          <a:p>
            <a:r>
              <a:rPr lang="it-IT"/>
              <a:t>21/08/2020</a:t>
            </a:r>
          </a:p>
        </p:txBody>
      </p:sp>
      <p:sp>
        <p:nvSpPr>
          <p:cNvPr id="5" name="Segnaposto numero diapositiva 4"/>
          <p:cNvSpPr>
            <a:spLocks noGrp="1"/>
          </p:cNvSpPr>
          <p:nvPr>
            <p:ph type="sldNum" sz="quarter" idx="12"/>
          </p:nvPr>
        </p:nvSpPr>
        <p:spPr/>
        <p:txBody>
          <a:bodyPr/>
          <a:lstStyle/>
          <a:p>
            <a:fld id="{970596EC-34A4-42AA-A5B9-9DA3E43AF6DF}" type="slidenum">
              <a:rPr lang="it-IT" smtClean="0"/>
              <a:pPr/>
              <a:t>18</a:t>
            </a:fld>
            <a:endParaRPr lang="it-IT" dirty="0"/>
          </a:p>
        </p:txBody>
      </p:sp>
      <p:pic>
        <p:nvPicPr>
          <p:cNvPr id="16386" name="Picture 2" descr="C:\Users\Master\Desktop\16.jpg"/>
          <p:cNvPicPr>
            <a:picLocks noChangeAspect="1" noChangeArrowheads="1"/>
          </p:cNvPicPr>
          <p:nvPr/>
        </p:nvPicPr>
        <p:blipFill>
          <a:blip r:embed="rId2" cstate="print"/>
          <a:srcRect/>
          <a:stretch>
            <a:fillRect/>
          </a:stretch>
        </p:blipFill>
        <p:spPr bwMode="auto">
          <a:xfrm>
            <a:off x="201484" y="2852936"/>
            <a:ext cx="2813427" cy="1872208"/>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16386"/>
                                        </p:tgtEl>
                                        <p:attrNameLst>
                                          <p:attrName>style.visibility</p:attrName>
                                        </p:attrNameLst>
                                      </p:cBhvr>
                                      <p:to>
                                        <p:strVal val="visible"/>
                                      </p:to>
                                    </p:set>
                                    <p:anim calcmode="lin" valueType="num">
                                      <p:cBhvr>
                                        <p:cTn id="7" dur="500" fill="hold"/>
                                        <p:tgtEl>
                                          <p:spTgt spid="16386"/>
                                        </p:tgtEl>
                                        <p:attrNameLst>
                                          <p:attrName>ppt_w</p:attrName>
                                        </p:attrNameLst>
                                      </p:cBhvr>
                                      <p:tavLst>
                                        <p:tav tm="0">
                                          <p:val>
                                            <p:fltVal val="0"/>
                                          </p:val>
                                        </p:tav>
                                        <p:tav tm="100000">
                                          <p:val>
                                            <p:strVal val="#ppt_w"/>
                                          </p:val>
                                        </p:tav>
                                      </p:tavLst>
                                    </p:anim>
                                    <p:anim calcmode="lin" valueType="num">
                                      <p:cBhvr>
                                        <p:cTn id="8" dur="500" fill="hold"/>
                                        <p:tgtEl>
                                          <p:spTgt spid="16386"/>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animEffect transition="in" filter="fade">
                                      <p:cBhvr>
                                        <p:cTn id="13" dur="1000"/>
                                        <p:tgtEl>
                                          <p:spTgt spid="3">
                                            <p:bg/>
                                          </p:spTgt>
                                        </p:tgtEl>
                                      </p:cBhvr>
                                    </p:animEffect>
                                    <p:anim calcmode="lin" valueType="num">
                                      <p:cBhvr>
                                        <p:cTn id="14" dur="1000" fill="hold"/>
                                        <p:tgtEl>
                                          <p:spTgt spid="3">
                                            <p:bg/>
                                          </p:spTgt>
                                        </p:tgtEl>
                                        <p:attrNameLst>
                                          <p:attrName>ppt_x</p:attrName>
                                        </p:attrNameLst>
                                      </p:cBhvr>
                                      <p:tavLst>
                                        <p:tav tm="0">
                                          <p:val>
                                            <p:strVal val="#ppt_x"/>
                                          </p:val>
                                        </p:tav>
                                        <p:tav tm="100000">
                                          <p:val>
                                            <p:strVal val="#ppt_x"/>
                                          </p:val>
                                        </p:tav>
                                      </p:tavLst>
                                    </p:anim>
                                    <p:anim calcmode="lin" valueType="num">
                                      <p:cBhvr>
                                        <p:cTn id="15"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0" end="0"/>
                                            </p:txEl>
                                          </p:spTgt>
                                        </p:tgtEl>
                                        <p:attrNameLst>
                                          <p:attrName>style.visibility</p:attrName>
                                        </p:attrNameLst>
                                      </p:cBhvr>
                                      <p:to>
                                        <p:strVal val="visible"/>
                                      </p:to>
                                    </p:set>
                                    <p:animEffect transition="in" filter="fade">
                                      <p:cBhvr>
                                        <p:cTn id="20" dur="1000"/>
                                        <p:tgtEl>
                                          <p:spTgt spid="3">
                                            <p:txEl>
                                              <p:pRg st="0" end="0"/>
                                            </p:txEl>
                                          </p:spTgt>
                                        </p:tgtEl>
                                      </p:cBhvr>
                                    </p:animEffect>
                                    <p:anim calcmode="lin" valueType="num">
                                      <p:cBhvr>
                                        <p:cTn id="21"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animEffect transition="in" filter="fade">
                                      <p:cBhvr>
                                        <p:cTn id="27" dur="1000"/>
                                        <p:tgtEl>
                                          <p:spTgt spid="3">
                                            <p:txEl>
                                              <p:pRg st="1" end="1"/>
                                            </p:txEl>
                                          </p:spTgt>
                                        </p:tgtEl>
                                      </p:cBhvr>
                                    </p:animEffect>
                                    <p:anim calcmode="lin" valueType="num">
                                      <p:cBhvr>
                                        <p:cTn id="2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0"/>
            <a:ext cx="8640960" cy="1470025"/>
          </a:xfrm>
        </p:spPr>
        <p:txBody>
          <a:bodyPr>
            <a:normAutofit/>
          </a:bodyPr>
          <a:lstStyle/>
          <a:p>
            <a:r>
              <a:rPr lang="it-IT" b="1" dirty="0">
                <a:solidFill>
                  <a:srgbClr val="FF0000"/>
                </a:solidFill>
              </a:rPr>
              <a:t>La formazione dell’animatore </a:t>
            </a:r>
            <a:br>
              <a:rPr lang="it-IT" b="1" dirty="0">
                <a:solidFill>
                  <a:srgbClr val="FF0000"/>
                </a:solidFill>
              </a:rPr>
            </a:br>
            <a:r>
              <a:rPr lang="it-IT" b="1" dirty="0">
                <a:solidFill>
                  <a:srgbClr val="FF0000"/>
                </a:solidFill>
              </a:rPr>
              <a:t>dei preadolescenti</a:t>
            </a:r>
          </a:p>
        </p:txBody>
      </p:sp>
      <p:sp>
        <p:nvSpPr>
          <p:cNvPr id="3" name="Sottotitolo 2"/>
          <p:cNvSpPr>
            <a:spLocks noGrp="1"/>
          </p:cNvSpPr>
          <p:nvPr>
            <p:ph type="subTitle" idx="1"/>
          </p:nvPr>
        </p:nvSpPr>
        <p:spPr>
          <a:xfrm>
            <a:off x="251520" y="1916832"/>
            <a:ext cx="4752528" cy="4392488"/>
          </a:xfrm>
          <a:solidFill>
            <a:srgbClr val="FFFF00"/>
          </a:solidFill>
          <a:ln w="25400">
            <a:solidFill>
              <a:srgbClr val="FF0000"/>
            </a:solidFill>
          </a:ln>
        </p:spPr>
        <p:txBody>
          <a:bodyPr>
            <a:noAutofit/>
          </a:bodyPr>
          <a:lstStyle/>
          <a:p>
            <a:pPr algn="just"/>
            <a:r>
              <a:rPr lang="it-IT" sz="2400" b="1" dirty="0">
                <a:solidFill>
                  <a:srgbClr val="FF0000"/>
                </a:solidFill>
              </a:rPr>
              <a:t>Il contatto e l'incontro</a:t>
            </a:r>
            <a:r>
              <a:rPr lang="it-IT" sz="2400" dirty="0">
                <a:solidFill>
                  <a:srgbClr val="FF0000"/>
                </a:solidFill>
              </a:rPr>
              <a:t> </a:t>
            </a:r>
            <a:r>
              <a:rPr lang="it-IT" sz="2400" dirty="0">
                <a:solidFill>
                  <a:schemeClr val="tx1"/>
                </a:solidFill>
              </a:rPr>
              <a:t>con i preadolescenti apre l'adulto alla possibilità di riscoprire, quasi «</a:t>
            </a:r>
            <a:r>
              <a:rPr lang="it-IT" sz="2400" b="1" dirty="0">
                <a:solidFill>
                  <a:schemeClr val="tx1"/>
                </a:solidFill>
              </a:rPr>
              <a:t>il ritorno di un rimosso</a:t>
            </a:r>
            <a:r>
              <a:rPr lang="it-IT" sz="2400" dirty="0">
                <a:solidFill>
                  <a:schemeClr val="tx1"/>
                </a:solidFill>
              </a:rPr>
              <a:t>», una stagione passata della propria vita, in molti casi assai poco vissuta. </a:t>
            </a:r>
          </a:p>
          <a:p>
            <a:pPr algn="just"/>
            <a:r>
              <a:rPr lang="it-IT" sz="2400" b="1" dirty="0">
                <a:solidFill>
                  <a:srgbClr val="FF0000"/>
                </a:solidFill>
              </a:rPr>
              <a:t>È l'offrirsi all'educatore </a:t>
            </a:r>
            <a:r>
              <a:rPr lang="it-IT" sz="2400" dirty="0">
                <a:solidFill>
                  <a:schemeClr val="tx1"/>
                </a:solidFill>
              </a:rPr>
              <a:t>di una occasione e possibilità nuova: il ricupero di una parte della propria identità, di un pezzo di storia personale. </a:t>
            </a:r>
          </a:p>
        </p:txBody>
      </p:sp>
      <p:sp>
        <p:nvSpPr>
          <p:cNvPr id="4" name="Segnaposto data 3"/>
          <p:cNvSpPr>
            <a:spLocks noGrp="1"/>
          </p:cNvSpPr>
          <p:nvPr>
            <p:ph type="dt" sz="half" idx="10"/>
          </p:nvPr>
        </p:nvSpPr>
        <p:spPr/>
        <p:txBody>
          <a:bodyPr/>
          <a:lstStyle/>
          <a:p>
            <a:r>
              <a:rPr lang="it-IT"/>
              <a:t>21/08/2020</a:t>
            </a:r>
          </a:p>
        </p:txBody>
      </p:sp>
      <p:sp>
        <p:nvSpPr>
          <p:cNvPr id="5" name="Segnaposto numero diapositiva 4"/>
          <p:cNvSpPr>
            <a:spLocks noGrp="1"/>
          </p:cNvSpPr>
          <p:nvPr>
            <p:ph type="sldNum" sz="quarter" idx="12"/>
          </p:nvPr>
        </p:nvSpPr>
        <p:spPr/>
        <p:txBody>
          <a:bodyPr/>
          <a:lstStyle/>
          <a:p>
            <a:fld id="{970596EC-34A4-42AA-A5B9-9DA3E43AF6DF}" type="slidenum">
              <a:rPr lang="it-IT" smtClean="0"/>
              <a:pPr/>
              <a:t>19</a:t>
            </a:fld>
            <a:endParaRPr lang="it-IT" dirty="0"/>
          </a:p>
        </p:txBody>
      </p:sp>
      <p:pic>
        <p:nvPicPr>
          <p:cNvPr id="17410" name="Picture 2" descr="C:\Users\Master\Desktop\18.jpg"/>
          <p:cNvPicPr>
            <a:picLocks noChangeAspect="1" noChangeArrowheads="1"/>
          </p:cNvPicPr>
          <p:nvPr/>
        </p:nvPicPr>
        <p:blipFill>
          <a:blip r:embed="rId2" cstate="print"/>
          <a:srcRect/>
          <a:stretch>
            <a:fillRect/>
          </a:stretch>
        </p:blipFill>
        <p:spPr bwMode="auto">
          <a:xfrm>
            <a:off x="5220072" y="2852936"/>
            <a:ext cx="3679097" cy="2448272"/>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17410"/>
                                        </p:tgtEl>
                                        <p:attrNameLst>
                                          <p:attrName>style.visibility</p:attrName>
                                        </p:attrNameLst>
                                      </p:cBhvr>
                                      <p:to>
                                        <p:strVal val="visible"/>
                                      </p:to>
                                    </p:set>
                                    <p:anim calcmode="lin" valueType="num">
                                      <p:cBhvr>
                                        <p:cTn id="7" dur="500" fill="hold"/>
                                        <p:tgtEl>
                                          <p:spTgt spid="17410"/>
                                        </p:tgtEl>
                                        <p:attrNameLst>
                                          <p:attrName>ppt_w</p:attrName>
                                        </p:attrNameLst>
                                      </p:cBhvr>
                                      <p:tavLst>
                                        <p:tav tm="0">
                                          <p:val>
                                            <p:fltVal val="0"/>
                                          </p:val>
                                        </p:tav>
                                        <p:tav tm="100000">
                                          <p:val>
                                            <p:strVal val="#ppt_w"/>
                                          </p:val>
                                        </p:tav>
                                      </p:tavLst>
                                    </p:anim>
                                    <p:anim calcmode="lin" valueType="num">
                                      <p:cBhvr>
                                        <p:cTn id="8" dur="500" fill="hold"/>
                                        <p:tgtEl>
                                          <p:spTgt spid="17410"/>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animEffect transition="in" filter="fade">
                                      <p:cBhvr>
                                        <p:cTn id="13" dur="1000"/>
                                        <p:tgtEl>
                                          <p:spTgt spid="3">
                                            <p:bg/>
                                          </p:spTgt>
                                        </p:tgtEl>
                                      </p:cBhvr>
                                    </p:animEffect>
                                    <p:anim calcmode="lin" valueType="num">
                                      <p:cBhvr>
                                        <p:cTn id="14" dur="1000" fill="hold"/>
                                        <p:tgtEl>
                                          <p:spTgt spid="3">
                                            <p:bg/>
                                          </p:spTgt>
                                        </p:tgtEl>
                                        <p:attrNameLst>
                                          <p:attrName>ppt_x</p:attrName>
                                        </p:attrNameLst>
                                      </p:cBhvr>
                                      <p:tavLst>
                                        <p:tav tm="0">
                                          <p:val>
                                            <p:strVal val="#ppt_x"/>
                                          </p:val>
                                        </p:tav>
                                        <p:tav tm="100000">
                                          <p:val>
                                            <p:strVal val="#ppt_x"/>
                                          </p:val>
                                        </p:tav>
                                      </p:tavLst>
                                    </p:anim>
                                    <p:anim calcmode="lin" valueType="num">
                                      <p:cBhvr>
                                        <p:cTn id="15"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0" end="0"/>
                                            </p:txEl>
                                          </p:spTgt>
                                        </p:tgtEl>
                                        <p:attrNameLst>
                                          <p:attrName>style.visibility</p:attrName>
                                        </p:attrNameLst>
                                      </p:cBhvr>
                                      <p:to>
                                        <p:strVal val="visible"/>
                                      </p:to>
                                    </p:set>
                                    <p:animEffect transition="in" filter="fade">
                                      <p:cBhvr>
                                        <p:cTn id="20" dur="1000"/>
                                        <p:tgtEl>
                                          <p:spTgt spid="3">
                                            <p:txEl>
                                              <p:pRg st="0" end="0"/>
                                            </p:txEl>
                                          </p:spTgt>
                                        </p:tgtEl>
                                      </p:cBhvr>
                                    </p:animEffect>
                                    <p:anim calcmode="lin" valueType="num">
                                      <p:cBhvr>
                                        <p:cTn id="21"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animEffect transition="in" filter="fade">
                                      <p:cBhvr>
                                        <p:cTn id="27" dur="1000"/>
                                        <p:tgtEl>
                                          <p:spTgt spid="3">
                                            <p:txEl>
                                              <p:pRg st="1" end="1"/>
                                            </p:txEl>
                                          </p:spTgt>
                                        </p:tgtEl>
                                      </p:cBhvr>
                                    </p:animEffect>
                                    <p:anim calcmode="lin" valueType="num">
                                      <p:cBhvr>
                                        <p:cTn id="2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0"/>
            <a:ext cx="8640960" cy="1470025"/>
          </a:xfrm>
        </p:spPr>
        <p:txBody>
          <a:bodyPr>
            <a:normAutofit/>
          </a:bodyPr>
          <a:lstStyle/>
          <a:p>
            <a:r>
              <a:rPr lang="it-IT" b="1" dirty="0">
                <a:solidFill>
                  <a:srgbClr val="FF0000"/>
                </a:solidFill>
              </a:rPr>
              <a:t>La formazione dell’animatore </a:t>
            </a:r>
            <a:br>
              <a:rPr lang="it-IT" b="1" dirty="0">
                <a:solidFill>
                  <a:srgbClr val="FF0000"/>
                </a:solidFill>
              </a:rPr>
            </a:br>
            <a:r>
              <a:rPr lang="it-IT" b="1" dirty="0">
                <a:solidFill>
                  <a:srgbClr val="FF0000"/>
                </a:solidFill>
              </a:rPr>
              <a:t>dei preadolescenti</a:t>
            </a:r>
          </a:p>
        </p:txBody>
      </p:sp>
      <p:sp>
        <p:nvSpPr>
          <p:cNvPr id="3" name="Sottotitolo 2"/>
          <p:cNvSpPr>
            <a:spLocks noGrp="1"/>
          </p:cNvSpPr>
          <p:nvPr>
            <p:ph type="subTitle" idx="1"/>
          </p:nvPr>
        </p:nvSpPr>
        <p:spPr>
          <a:xfrm>
            <a:off x="251520" y="1889448"/>
            <a:ext cx="8640960" cy="3843808"/>
          </a:xfrm>
          <a:solidFill>
            <a:srgbClr val="FFFF00"/>
          </a:solidFill>
          <a:ln w="25400">
            <a:solidFill>
              <a:srgbClr val="FF0000"/>
            </a:solidFill>
          </a:ln>
        </p:spPr>
        <p:txBody>
          <a:bodyPr>
            <a:noAutofit/>
          </a:bodyPr>
          <a:lstStyle/>
          <a:p>
            <a:r>
              <a:rPr lang="it-IT" sz="2400" b="1" dirty="0">
                <a:solidFill>
                  <a:srgbClr val="FF0000"/>
                </a:solidFill>
              </a:rPr>
              <a:t>Partiamo da due dati problematici provenienti dall'esperienza che i preadolescenti vivono: essi possono servirci per introdurre questo punto centrale della formazione:</a:t>
            </a:r>
          </a:p>
          <a:p>
            <a:pPr marL="269875" indent="-269875" algn="just">
              <a:buFont typeface="Wingdings" pitchFamily="2" charset="2"/>
              <a:buChar char="v"/>
            </a:pPr>
            <a:r>
              <a:rPr lang="it-IT" sz="2000" dirty="0">
                <a:solidFill>
                  <a:schemeClr val="tx1"/>
                </a:solidFill>
              </a:rPr>
              <a:t>una parte notevole dei preadolescenti non ha esperienza di gruppo, se non del gruppo classe, un gruppo dunque a prevalenza di tipo secondario, centrato sul compito, in cui la figura dell'educatore è in genere tutta schiacciata sul ruolo dell'insegnante;</a:t>
            </a:r>
          </a:p>
          <a:p>
            <a:pPr marL="269875" indent="-269875" algn="just">
              <a:buFont typeface="Wingdings" pitchFamily="2" charset="2"/>
              <a:buChar char="v"/>
            </a:pPr>
            <a:r>
              <a:rPr lang="it-IT" sz="2000" dirty="0">
                <a:solidFill>
                  <a:schemeClr val="tx1"/>
                </a:solidFill>
              </a:rPr>
              <a:t>nella relazione ragazzo-adulto tende spesso a prevalere rispetto al preadolescente la posizione di potere dell'educatore; la competenza di ruolo con i preadolescenti sembra essere la competenza che paga meglio in termini di efficienza e di immediatezza.</a:t>
            </a:r>
          </a:p>
        </p:txBody>
      </p:sp>
      <p:sp>
        <p:nvSpPr>
          <p:cNvPr id="4" name="Segnaposto data 3"/>
          <p:cNvSpPr>
            <a:spLocks noGrp="1"/>
          </p:cNvSpPr>
          <p:nvPr>
            <p:ph type="dt" sz="half" idx="10"/>
          </p:nvPr>
        </p:nvSpPr>
        <p:spPr/>
        <p:txBody>
          <a:bodyPr/>
          <a:lstStyle/>
          <a:p>
            <a:r>
              <a:rPr lang="it-IT"/>
              <a:t>21/08/2020</a:t>
            </a:r>
          </a:p>
        </p:txBody>
      </p:sp>
      <p:sp>
        <p:nvSpPr>
          <p:cNvPr id="5" name="Segnaposto numero diapositiva 4"/>
          <p:cNvSpPr>
            <a:spLocks noGrp="1"/>
          </p:cNvSpPr>
          <p:nvPr>
            <p:ph type="sldNum" sz="quarter" idx="12"/>
          </p:nvPr>
        </p:nvSpPr>
        <p:spPr/>
        <p:txBody>
          <a:bodyPr/>
          <a:lstStyle/>
          <a:p>
            <a:fld id="{970596EC-34A4-42AA-A5B9-9DA3E43AF6DF}" type="slidenum">
              <a:rPr lang="it-IT" smtClean="0"/>
              <a:pPr/>
              <a:t>2</a:t>
            </a:fld>
            <a:endParaRPr lang="it-IT"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1000"/>
                                        <p:tgtEl>
                                          <p:spTgt spid="3">
                                            <p:bg/>
                                          </p:spTgt>
                                        </p:tgtEl>
                                      </p:cBhvr>
                                    </p:animEffect>
                                    <p:anim calcmode="lin" valueType="num">
                                      <p:cBhvr>
                                        <p:cTn id="8" dur="1000" fill="hold"/>
                                        <p:tgtEl>
                                          <p:spTgt spid="3">
                                            <p:bg/>
                                          </p:spTgt>
                                        </p:tgtEl>
                                        <p:attrNameLst>
                                          <p:attrName>ppt_x</p:attrName>
                                        </p:attrNameLst>
                                      </p:cBhvr>
                                      <p:tavLst>
                                        <p:tav tm="0">
                                          <p:val>
                                            <p:strVal val="#ppt_x"/>
                                          </p:val>
                                        </p:tav>
                                        <p:tav tm="100000">
                                          <p:val>
                                            <p:strVal val="#ppt_x"/>
                                          </p:val>
                                        </p:tav>
                                      </p:tavLst>
                                    </p:anim>
                                    <p:anim calcmode="lin" valueType="num">
                                      <p:cBhvr>
                                        <p:cTn id="9"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0"/>
            <a:ext cx="8640960" cy="1470025"/>
          </a:xfrm>
        </p:spPr>
        <p:txBody>
          <a:bodyPr>
            <a:normAutofit/>
          </a:bodyPr>
          <a:lstStyle/>
          <a:p>
            <a:r>
              <a:rPr lang="it-IT" b="1" dirty="0">
                <a:solidFill>
                  <a:srgbClr val="FF0000"/>
                </a:solidFill>
              </a:rPr>
              <a:t>La formazione dell’animatore </a:t>
            </a:r>
            <a:br>
              <a:rPr lang="it-IT" b="1" dirty="0">
                <a:solidFill>
                  <a:srgbClr val="FF0000"/>
                </a:solidFill>
              </a:rPr>
            </a:br>
            <a:r>
              <a:rPr lang="it-IT" b="1" dirty="0">
                <a:solidFill>
                  <a:srgbClr val="FF0000"/>
                </a:solidFill>
              </a:rPr>
              <a:t>dei preadolescenti</a:t>
            </a:r>
          </a:p>
        </p:txBody>
      </p:sp>
      <p:sp>
        <p:nvSpPr>
          <p:cNvPr id="3" name="Sottotitolo 2"/>
          <p:cNvSpPr>
            <a:spLocks noGrp="1"/>
          </p:cNvSpPr>
          <p:nvPr>
            <p:ph type="subTitle" idx="1"/>
          </p:nvPr>
        </p:nvSpPr>
        <p:spPr>
          <a:xfrm>
            <a:off x="2987824" y="1844824"/>
            <a:ext cx="5832648" cy="4608512"/>
          </a:xfrm>
          <a:solidFill>
            <a:srgbClr val="FFFF00"/>
          </a:solidFill>
          <a:ln w="25400">
            <a:solidFill>
              <a:srgbClr val="FF0000"/>
            </a:solidFill>
          </a:ln>
        </p:spPr>
        <p:txBody>
          <a:bodyPr>
            <a:noAutofit/>
          </a:bodyPr>
          <a:lstStyle/>
          <a:p>
            <a:pPr algn="just"/>
            <a:r>
              <a:rPr lang="it-IT" sz="2400" b="1" dirty="0">
                <a:solidFill>
                  <a:srgbClr val="FF0000"/>
                </a:solidFill>
              </a:rPr>
              <a:t>Tutti questi elementi </a:t>
            </a:r>
            <a:r>
              <a:rPr lang="it-IT" sz="2400" dirty="0">
                <a:solidFill>
                  <a:schemeClr val="tx1"/>
                </a:solidFill>
              </a:rPr>
              <a:t>possono rivelarsi costitutivi di un'identità dell'animatore segnata da una qualità nuova. </a:t>
            </a:r>
          </a:p>
          <a:p>
            <a:pPr algn="just"/>
            <a:r>
              <a:rPr lang="it-IT" sz="2400" b="1" dirty="0">
                <a:solidFill>
                  <a:srgbClr val="FF0000"/>
                </a:solidFill>
              </a:rPr>
              <a:t>L'incontro con i preadolescenti </a:t>
            </a:r>
            <a:r>
              <a:rPr lang="it-IT" sz="2400" dirty="0">
                <a:solidFill>
                  <a:schemeClr val="tx1"/>
                </a:solidFill>
              </a:rPr>
              <a:t>richiede dunque l'elaborazione e la rielaborazione della propria preadolescenza, soprattutto di quella parte non elaborata. </a:t>
            </a:r>
          </a:p>
          <a:p>
            <a:pPr algn="just"/>
            <a:r>
              <a:rPr lang="it-IT" sz="2400" b="1" dirty="0">
                <a:solidFill>
                  <a:srgbClr val="FF0000"/>
                </a:solidFill>
              </a:rPr>
              <a:t>Ma richiede anche </a:t>
            </a:r>
            <a:r>
              <a:rPr lang="it-IT" sz="2400" dirty="0">
                <a:solidFill>
                  <a:schemeClr val="tx1"/>
                </a:solidFill>
              </a:rPr>
              <a:t>la capacità di averla accolta, valorizzata nelle sue risorse esperienziali e linguistiche proprie, e ridimensionata; di aver superato le differenti ambivalenze che segnano questa età.</a:t>
            </a:r>
          </a:p>
        </p:txBody>
      </p:sp>
      <p:sp>
        <p:nvSpPr>
          <p:cNvPr id="4" name="Segnaposto data 3"/>
          <p:cNvSpPr>
            <a:spLocks noGrp="1"/>
          </p:cNvSpPr>
          <p:nvPr>
            <p:ph type="dt" sz="half" idx="10"/>
          </p:nvPr>
        </p:nvSpPr>
        <p:spPr/>
        <p:txBody>
          <a:bodyPr/>
          <a:lstStyle/>
          <a:p>
            <a:r>
              <a:rPr lang="it-IT"/>
              <a:t>21/08/2020</a:t>
            </a:r>
          </a:p>
        </p:txBody>
      </p:sp>
      <p:sp>
        <p:nvSpPr>
          <p:cNvPr id="5" name="Segnaposto numero diapositiva 4"/>
          <p:cNvSpPr>
            <a:spLocks noGrp="1"/>
          </p:cNvSpPr>
          <p:nvPr>
            <p:ph type="sldNum" sz="quarter" idx="12"/>
          </p:nvPr>
        </p:nvSpPr>
        <p:spPr/>
        <p:txBody>
          <a:bodyPr/>
          <a:lstStyle/>
          <a:p>
            <a:fld id="{970596EC-34A4-42AA-A5B9-9DA3E43AF6DF}" type="slidenum">
              <a:rPr lang="it-IT" smtClean="0"/>
              <a:pPr/>
              <a:t>20</a:t>
            </a:fld>
            <a:endParaRPr lang="it-IT" dirty="0"/>
          </a:p>
        </p:txBody>
      </p:sp>
      <p:pic>
        <p:nvPicPr>
          <p:cNvPr id="18434" name="Picture 2" descr="C:\Users\Master\Desktop\21.jpg"/>
          <p:cNvPicPr>
            <a:picLocks noChangeAspect="1" noChangeArrowheads="1"/>
          </p:cNvPicPr>
          <p:nvPr/>
        </p:nvPicPr>
        <p:blipFill>
          <a:blip r:embed="rId2" cstate="print"/>
          <a:srcRect/>
          <a:stretch>
            <a:fillRect/>
          </a:stretch>
        </p:blipFill>
        <p:spPr bwMode="auto">
          <a:xfrm>
            <a:off x="165676" y="3212976"/>
            <a:ext cx="2705219" cy="1800200"/>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18434"/>
                                        </p:tgtEl>
                                        <p:attrNameLst>
                                          <p:attrName>style.visibility</p:attrName>
                                        </p:attrNameLst>
                                      </p:cBhvr>
                                      <p:to>
                                        <p:strVal val="visible"/>
                                      </p:to>
                                    </p:set>
                                    <p:anim calcmode="lin" valueType="num">
                                      <p:cBhvr>
                                        <p:cTn id="7" dur="500" fill="hold"/>
                                        <p:tgtEl>
                                          <p:spTgt spid="18434"/>
                                        </p:tgtEl>
                                        <p:attrNameLst>
                                          <p:attrName>ppt_w</p:attrName>
                                        </p:attrNameLst>
                                      </p:cBhvr>
                                      <p:tavLst>
                                        <p:tav tm="0">
                                          <p:val>
                                            <p:fltVal val="0"/>
                                          </p:val>
                                        </p:tav>
                                        <p:tav tm="100000">
                                          <p:val>
                                            <p:strVal val="#ppt_w"/>
                                          </p:val>
                                        </p:tav>
                                      </p:tavLst>
                                    </p:anim>
                                    <p:anim calcmode="lin" valueType="num">
                                      <p:cBhvr>
                                        <p:cTn id="8" dur="500" fill="hold"/>
                                        <p:tgtEl>
                                          <p:spTgt spid="18434"/>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animEffect transition="in" filter="fade">
                                      <p:cBhvr>
                                        <p:cTn id="13" dur="1000"/>
                                        <p:tgtEl>
                                          <p:spTgt spid="3">
                                            <p:bg/>
                                          </p:spTgt>
                                        </p:tgtEl>
                                      </p:cBhvr>
                                    </p:animEffect>
                                    <p:anim calcmode="lin" valueType="num">
                                      <p:cBhvr>
                                        <p:cTn id="14" dur="1000" fill="hold"/>
                                        <p:tgtEl>
                                          <p:spTgt spid="3">
                                            <p:bg/>
                                          </p:spTgt>
                                        </p:tgtEl>
                                        <p:attrNameLst>
                                          <p:attrName>ppt_x</p:attrName>
                                        </p:attrNameLst>
                                      </p:cBhvr>
                                      <p:tavLst>
                                        <p:tav tm="0">
                                          <p:val>
                                            <p:strVal val="#ppt_x"/>
                                          </p:val>
                                        </p:tav>
                                        <p:tav tm="100000">
                                          <p:val>
                                            <p:strVal val="#ppt_x"/>
                                          </p:val>
                                        </p:tav>
                                      </p:tavLst>
                                    </p:anim>
                                    <p:anim calcmode="lin" valueType="num">
                                      <p:cBhvr>
                                        <p:cTn id="15"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0" end="0"/>
                                            </p:txEl>
                                          </p:spTgt>
                                        </p:tgtEl>
                                        <p:attrNameLst>
                                          <p:attrName>style.visibility</p:attrName>
                                        </p:attrNameLst>
                                      </p:cBhvr>
                                      <p:to>
                                        <p:strVal val="visible"/>
                                      </p:to>
                                    </p:set>
                                    <p:animEffect transition="in" filter="fade">
                                      <p:cBhvr>
                                        <p:cTn id="20" dur="1000"/>
                                        <p:tgtEl>
                                          <p:spTgt spid="3">
                                            <p:txEl>
                                              <p:pRg st="0" end="0"/>
                                            </p:txEl>
                                          </p:spTgt>
                                        </p:tgtEl>
                                      </p:cBhvr>
                                    </p:animEffect>
                                    <p:anim calcmode="lin" valueType="num">
                                      <p:cBhvr>
                                        <p:cTn id="21"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animEffect transition="in" filter="fade">
                                      <p:cBhvr>
                                        <p:cTn id="27" dur="1000"/>
                                        <p:tgtEl>
                                          <p:spTgt spid="3">
                                            <p:txEl>
                                              <p:pRg st="1" end="1"/>
                                            </p:txEl>
                                          </p:spTgt>
                                        </p:tgtEl>
                                      </p:cBhvr>
                                    </p:animEffect>
                                    <p:anim calcmode="lin" valueType="num">
                                      <p:cBhvr>
                                        <p:cTn id="2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2" end="2"/>
                                            </p:txEl>
                                          </p:spTgt>
                                        </p:tgtEl>
                                        <p:attrNameLst>
                                          <p:attrName>style.visibility</p:attrName>
                                        </p:attrNameLst>
                                      </p:cBhvr>
                                      <p:to>
                                        <p:strVal val="visible"/>
                                      </p:to>
                                    </p:set>
                                    <p:animEffect transition="in" filter="fade">
                                      <p:cBhvr>
                                        <p:cTn id="34" dur="1000"/>
                                        <p:tgtEl>
                                          <p:spTgt spid="3">
                                            <p:txEl>
                                              <p:pRg st="2" end="2"/>
                                            </p:txEl>
                                          </p:spTgt>
                                        </p:tgtEl>
                                      </p:cBhvr>
                                    </p:animEffect>
                                    <p:anim calcmode="lin" valueType="num">
                                      <p:cBhvr>
                                        <p:cTn id="3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0"/>
            <a:ext cx="8640960" cy="1470025"/>
          </a:xfrm>
        </p:spPr>
        <p:txBody>
          <a:bodyPr>
            <a:normAutofit/>
          </a:bodyPr>
          <a:lstStyle/>
          <a:p>
            <a:r>
              <a:rPr lang="it-IT" b="1" dirty="0">
                <a:solidFill>
                  <a:srgbClr val="FF0000"/>
                </a:solidFill>
              </a:rPr>
              <a:t>La formazione dell’animatore </a:t>
            </a:r>
            <a:br>
              <a:rPr lang="it-IT" b="1" dirty="0">
                <a:solidFill>
                  <a:srgbClr val="FF0000"/>
                </a:solidFill>
              </a:rPr>
            </a:br>
            <a:r>
              <a:rPr lang="it-IT" b="1" dirty="0">
                <a:solidFill>
                  <a:srgbClr val="FF0000"/>
                </a:solidFill>
              </a:rPr>
              <a:t>dei preadolescenti</a:t>
            </a:r>
          </a:p>
        </p:txBody>
      </p:sp>
      <p:sp>
        <p:nvSpPr>
          <p:cNvPr id="3" name="Sottotitolo 2"/>
          <p:cNvSpPr>
            <a:spLocks noGrp="1"/>
          </p:cNvSpPr>
          <p:nvPr>
            <p:ph type="subTitle" idx="1"/>
          </p:nvPr>
        </p:nvSpPr>
        <p:spPr>
          <a:xfrm>
            <a:off x="251520" y="2132856"/>
            <a:ext cx="5832648" cy="4248472"/>
          </a:xfrm>
          <a:solidFill>
            <a:srgbClr val="FFFF00"/>
          </a:solidFill>
          <a:ln w="25400">
            <a:solidFill>
              <a:srgbClr val="FF0000"/>
            </a:solidFill>
          </a:ln>
        </p:spPr>
        <p:txBody>
          <a:bodyPr>
            <a:noAutofit/>
          </a:bodyPr>
          <a:lstStyle/>
          <a:p>
            <a:pPr algn="just"/>
            <a:r>
              <a:rPr lang="it-IT" sz="2400" b="1" dirty="0">
                <a:solidFill>
                  <a:srgbClr val="FF0000"/>
                </a:solidFill>
              </a:rPr>
              <a:t>la capacità di rispecchiare </a:t>
            </a:r>
            <a:r>
              <a:rPr lang="it-IT" sz="2400" dirty="0">
                <a:solidFill>
                  <a:schemeClr val="tx1"/>
                </a:solidFill>
              </a:rPr>
              <a:t>(di «saper fare da specchio» senza eccessive distorsioni) in modo empatico l'altro, il preadolescente, che cambia e cerca disperatamente di riconoscersi e comprendersi. </a:t>
            </a:r>
          </a:p>
          <a:p>
            <a:pPr algn="just"/>
            <a:r>
              <a:rPr lang="it-IT" sz="2400" b="1" dirty="0">
                <a:solidFill>
                  <a:srgbClr val="FF0000"/>
                </a:solidFill>
              </a:rPr>
              <a:t>Questa capacità di rispecchiare</a:t>
            </a:r>
            <a:r>
              <a:rPr lang="it-IT" sz="2400" dirty="0">
                <a:solidFill>
                  <a:schemeClr val="tx1"/>
                </a:solidFill>
              </a:rPr>
              <a:t>, e di farlo in maniera positiva e simpatica, ma anche realistica, richiede la neutralizzazione di una serie di «filtri-barriera» che potrebbero falsificare l'immagine dell'altro da rispecchiare.</a:t>
            </a:r>
          </a:p>
        </p:txBody>
      </p:sp>
      <p:sp>
        <p:nvSpPr>
          <p:cNvPr id="4" name="Segnaposto data 3"/>
          <p:cNvSpPr>
            <a:spLocks noGrp="1"/>
          </p:cNvSpPr>
          <p:nvPr>
            <p:ph type="dt" sz="half" idx="10"/>
          </p:nvPr>
        </p:nvSpPr>
        <p:spPr/>
        <p:txBody>
          <a:bodyPr/>
          <a:lstStyle/>
          <a:p>
            <a:r>
              <a:rPr lang="it-IT"/>
              <a:t>21/08/2020</a:t>
            </a:r>
          </a:p>
        </p:txBody>
      </p:sp>
      <p:sp>
        <p:nvSpPr>
          <p:cNvPr id="5" name="Segnaposto numero diapositiva 4"/>
          <p:cNvSpPr>
            <a:spLocks noGrp="1"/>
          </p:cNvSpPr>
          <p:nvPr>
            <p:ph type="sldNum" sz="quarter" idx="12"/>
          </p:nvPr>
        </p:nvSpPr>
        <p:spPr/>
        <p:txBody>
          <a:bodyPr/>
          <a:lstStyle/>
          <a:p>
            <a:fld id="{970596EC-34A4-42AA-A5B9-9DA3E43AF6DF}" type="slidenum">
              <a:rPr lang="it-IT" smtClean="0"/>
              <a:pPr/>
              <a:t>21</a:t>
            </a:fld>
            <a:endParaRPr lang="it-IT" dirty="0"/>
          </a:p>
        </p:txBody>
      </p:sp>
      <p:sp>
        <p:nvSpPr>
          <p:cNvPr id="6" name="CasellaDiTesto 5"/>
          <p:cNvSpPr txBox="1"/>
          <p:nvPr/>
        </p:nvSpPr>
        <p:spPr>
          <a:xfrm>
            <a:off x="0" y="1556792"/>
            <a:ext cx="9144000" cy="461665"/>
          </a:xfrm>
          <a:prstGeom prst="rect">
            <a:avLst/>
          </a:prstGeom>
          <a:noFill/>
        </p:spPr>
        <p:txBody>
          <a:bodyPr wrap="square" rtlCol="0">
            <a:spAutoFit/>
          </a:bodyPr>
          <a:lstStyle/>
          <a:p>
            <a:pPr algn="ctr"/>
            <a:r>
              <a:rPr lang="it-IT" sz="2400" b="1" dirty="0">
                <a:solidFill>
                  <a:srgbClr val="0070C0"/>
                </a:solidFill>
              </a:rPr>
              <a:t>Alcune competenze specifiche dell’animatore di preadolescenti (1)</a:t>
            </a:r>
          </a:p>
        </p:txBody>
      </p:sp>
      <p:pic>
        <p:nvPicPr>
          <p:cNvPr id="19458" name="Picture 2" descr="C:\Users\Master\Desktop\25.jpg"/>
          <p:cNvPicPr>
            <a:picLocks noChangeAspect="1" noChangeArrowheads="1"/>
          </p:cNvPicPr>
          <p:nvPr/>
        </p:nvPicPr>
        <p:blipFill>
          <a:blip r:embed="rId2" cstate="print"/>
          <a:srcRect/>
          <a:stretch>
            <a:fillRect/>
          </a:stretch>
        </p:blipFill>
        <p:spPr bwMode="auto">
          <a:xfrm>
            <a:off x="6178996" y="3340968"/>
            <a:ext cx="2857500" cy="1600200"/>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19458"/>
                                        </p:tgtEl>
                                        <p:attrNameLst>
                                          <p:attrName>style.visibility</p:attrName>
                                        </p:attrNameLst>
                                      </p:cBhvr>
                                      <p:to>
                                        <p:strVal val="visible"/>
                                      </p:to>
                                    </p:set>
                                    <p:anim calcmode="lin" valueType="num">
                                      <p:cBhvr>
                                        <p:cTn id="7" dur="500" fill="hold"/>
                                        <p:tgtEl>
                                          <p:spTgt spid="19458"/>
                                        </p:tgtEl>
                                        <p:attrNameLst>
                                          <p:attrName>ppt_w</p:attrName>
                                        </p:attrNameLst>
                                      </p:cBhvr>
                                      <p:tavLst>
                                        <p:tav tm="0">
                                          <p:val>
                                            <p:fltVal val="0"/>
                                          </p:val>
                                        </p:tav>
                                        <p:tav tm="100000">
                                          <p:val>
                                            <p:strVal val="#ppt_w"/>
                                          </p:val>
                                        </p:tav>
                                      </p:tavLst>
                                    </p:anim>
                                    <p:anim calcmode="lin" valueType="num">
                                      <p:cBhvr>
                                        <p:cTn id="8" dur="500" fill="hold"/>
                                        <p:tgtEl>
                                          <p:spTgt spid="19458"/>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animEffect transition="in" filter="fade">
                                      <p:cBhvr>
                                        <p:cTn id="13" dur="1000"/>
                                        <p:tgtEl>
                                          <p:spTgt spid="3">
                                            <p:bg/>
                                          </p:spTgt>
                                        </p:tgtEl>
                                      </p:cBhvr>
                                    </p:animEffect>
                                    <p:anim calcmode="lin" valueType="num">
                                      <p:cBhvr>
                                        <p:cTn id="14" dur="1000" fill="hold"/>
                                        <p:tgtEl>
                                          <p:spTgt spid="3">
                                            <p:bg/>
                                          </p:spTgt>
                                        </p:tgtEl>
                                        <p:attrNameLst>
                                          <p:attrName>ppt_x</p:attrName>
                                        </p:attrNameLst>
                                      </p:cBhvr>
                                      <p:tavLst>
                                        <p:tav tm="0">
                                          <p:val>
                                            <p:strVal val="#ppt_x"/>
                                          </p:val>
                                        </p:tav>
                                        <p:tav tm="100000">
                                          <p:val>
                                            <p:strVal val="#ppt_x"/>
                                          </p:val>
                                        </p:tav>
                                      </p:tavLst>
                                    </p:anim>
                                    <p:anim calcmode="lin" valueType="num">
                                      <p:cBhvr>
                                        <p:cTn id="15"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0" end="0"/>
                                            </p:txEl>
                                          </p:spTgt>
                                        </p:tgtEl>
                                        <p:attrNameLst>
                                          <p:attrName>style.visibility</p:attrName>
                                        </p:attrNameLst>
                                      </p:cBhvr>
                                      <p:to>
                                        <p:strVal val="visible"/>
                                      </p:to>
                                    </p:set>
                                    <p:animEffect transition="in" filter="fade">
                                      <p:cBhvr>
                                        <p:cTn id="20" dur="1000"/>
                                        <p:tgtEl>
                                          <p:spTgt spid="3">
                                            <p:txEl>
                                              <p:pRg st="0" end="0"/>
                                            </p:txEl>
                                          </p:spTgt>
                                        </p:tgtEl>
                                      </p:cBhvr>
                                    </p:animEffect>
                                    <p:anim calcmode="lin" valueType="num">
                                      <p:cBhvr>
                                        <p:cTn id="21"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animEffect transition="in" filter="fade">
                                      <p:cBhvr>
                                        <p:cTn id="27" dur="1000"/>
                                        <p:tgtEl>
                                          <p:spTgt spid="3">
                                            <p:txEl>
                                              <p:pRg st="1" end="1"/>
                                            </p:txEl>
                                          </p:spTgt>
                                        </p:tgtEl>
                                      </p:cBhvr>
                                    </p:animEffect>
                                    <p:anim calcmode="lin" valueType="num">
                                      <p:cBhvr>
                                        <p:cTn id="2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0"/>
            <a:ext cx="8640960" cy="1470025"/>
          </a:xfrm>
        </p:spPr>
        <p:txBody>
          <a:bodyPr>
            <a:normAutofit/>
          </a:bodyPr>
          <a:lstStyle/>
          <a:p>
            <a:r>
              <a:rPr lang="it-IT" b="1" dirty="0">
                <a:solidFill>
                  <a:srgbClr val="FF0000"/>
                </a:solidFill>
              </a:rPr>
              <a:t>La formazione dell’animatore </a:t>
            </a:r>
            <a:br>
              <a:rPr lang="it-IT" b="1" dirty="0">
                <a:solidFill>
                  <a:srgbClr val="FF0000"/>
                </a:solidFill>
              </a:rPr>
            </a:br>
            <a:r>
              <a:rPr lang="it-IT" b="1" dirty="0">
                <a:solidFill>
                  <a:srgbClr val="FF0000"/>
                </a:solidFill>
              </a:rPr>
              <a:t>dei preadolescenti</a:t>
            </a:r>
          </a:p>
        </p:txBody>
      </p:sp>
      <p:sp>
        <p:nvSpPr>
          <p:cNvPr id="3" name="Sottotitolo 2"/>
          <p:cNvSpPr>
            <a:spLocks noGrp="1"/>
          </p:cNvSpPr>
          <p:nvPr>
            <p:ph type="subTitle" idx="1"/>
          </p:nvPr>
        </p:nvSpPr>
        <p:spPr>
          <a:xfrm>
            <a:off x="3851920" y="2276872"/>
            <a:ext cx="4968552" cy="4176464"/>
          </a:xfrm>
          <a:solidFill>
            <a:srgbClr val="FFFF00"/>
          </a:solidFill>
          <a:ln w="25400">
            <a:solidFill>
              <a:srgbClr val="FF0000"/>
            </a:solidFill>
          </a:ln>
        </p:spPr>
        <p:txBody>
          <a:bodyPr>
            <a:noAutofit/>
          </a:bodyPr>
          <a:lstStyle/>
          <a:p>
            <a:pPr algn="just"/>
            <a:r>
              <a:rPr lang="it-IT" sz="2000" b="1" dirty="0">
                <a:solidFill>
                  <a:srgbClr val="FF0000"/>
                </a:solidFill>
              </a:rPr>
              <a:t>Saper «fare tifo» </a:t>
            </a:r>
            <a:r>
              <a:rPr lang="it-IT" sz="2000" dirty="0">
                <a:solidFill>
                  <a:schemeClr val="tx1"/>
                </a:solidFill>
              </a:rPr>
              <a:t>per il soggetto nuovo che sta nascendo; la capacità di entusiasmarsi e valorizzare la nuova dimensione vitale che il preadolescente rivela; recepire, potenziare, apprezzare, sostenere il «nuovo che nasce». </a:t>
            </a:r>
          </a:p>
          <a:p>
            <a:pPr algn="just"/>
            <a:r>
              <a:rPr lang="it-IT" sz="2000" b="1" dirty="0">
                <a:solidFill>
                  <a:srgbClr val="FF0000"/>
                </a:solidFill>
              </a:rPr>
              <a:t>Ma come è possibile </a:t>
            </a:r>
            <a:r>
              <a:rPr lang="it-IT" sz="2000" dirty="0">
                <a:solidFill>
                  <a:schemeClr val="tx1"/>
                </a:solidFill>
              </a:rPr>
              <a:t>far tutto questo da parte dell'animatore, se egli non guarda con simpatia e comprensione la propria preadolescenza passata e il preadolescente che c'è ancora vivo in lui?</a:t>
            </a:r>
          </a:p>
          <a:p>
            <a:pPr algn="just"/>
            <a:r>
              <a:rPr lang="it-IT" sz="2000" b="1" dirty="0">
                <a:solidFill>
                  <a:srgbClr val="FF0000"/>
                </a:solidFill>
              </a:rPr>
              <a:t>Occorrerà saper ricuperare </a:t>
            </a:r>
            <a:r>
              <a:rPr lang="it-IT" sz="2000" dirty="0">
                <a:solidFill>
                  <a:schemeClr val="tx1"/>
                </a:solidFill>
              </a:rPr>
              <a:t>il positivo del proprio vissuto, per essere in grado di cercare e riconoscere il positivo che c'è nell'altro</a:t>
            </a:r>
            <a:r>
              <a:rPr lang="it-IT" sz="2000" dirty="0"/>
              <a:t>;</a:t>
            </a:r>
          </a:p>
        </p:txBody>
      </p:sp>
      <p:sp>
        <p:nvSpPr>
          <p:cNvPr id="4" name="Segnaposto data 3"/>
          <p:cNvSpPr>
            <a:spLocks noGrp="1"/>
          </p:cNvSpPr>
          <p:nvPr>
            <p:ph type="dt" sz="half" idx="10"/>
          </p:nvPr>
        </p:nvSpPr>
        <p:spPr/>
        <p:txBody>
          <a:bodyPr/>
          <a:lstStyle/>
          <a:p>
            <a:r>
              <a:rPr lang="it-IT"/>
              <a:t>21/08/2020</a:t>
            </a:r>
          </a:p>
        </p:txBody>
      </p:sp>
      <p:sp>
        <p:nvSpPr>
          <p:cNvPr id="5" name="Segnaposto numero diapositiva 4"/>
          <p:cNvSpPr>
            <a:spLocks noGrp="1"/>
          </p:cNvSpPr>
          <p:nvPr>
            <p:ph type="sldNum" sz="quarter" idx="12"/>
          </p:nvPr>
        </p:nvSpPr>
        <p:spPr/>
        <p:txBody>
          <a:bodyPr/>
          <a:lstStyle/>
          <a:p>
            <a:fld id="{970596EC-34A4-42AA-A5B9-9DA3E43AF6DF}" type="slidenum">
              <a:rPr lang="it-IT" smtClean="0"/>
              <a:pPr/>
              <a:t>22</a:t>
            </a:fld>
            <a:endParaRPr lang="it-IT" dirty="0"/>
          </a:p>
        </p:txBody>
      </p:sp>
      <p:sp>
        <p:nvSpPr>
          <p:cNvPr id="6" name="CasellaDiTesto 5"/>
          <p:cNvSpPr txBox="1"/>
          <p:nvPr/>
        </p:nvSpPr>
        <p:spPr>
          <a:xfrm>
            <a:off x="0" y="1556792"/>
            <a:ext cx="9144000" cy="461665"/>
          </a:xfrm>
          <a:prstGeom prst="rect">
            <a:avLst/>
          </a:prstGeom>
          <a:noFill/>
        </p:spPr>
        <p:txBody>
          <a:bodyPr wrap="square" rtlCol="0">
            <a:spAutoFit/>
          </a:bodyPr>
          <a:lstStyle/>
          <a:p>
            <a:pPr algn="ctr"/>
            <a:r>
              <a:rPr lang="it-IT" sz="2400" b="1" dirty="0">
                <a:solidFill>
                  <a:srgbClr val="0070C0"/>
                </a:solidFill>
              </a:rPr>
              <a:t>Alcune competenze specifiche dell’animatore di preadolescenti (2)</a:t>
            </a:r>
          </a:p>
        </p:txBody>
      </p:sp>
      <p:pic>
        <p:nvPicPr>
          <p:cNvPr id="20482" name="Picture 2" descr="C:\Users\Master\Desktop\2.jpg"/>
          <p:cNvPicPr>
            <a:picLocks noChangeAspect="1" noChangeArrowheads="1"/>
          </p:cNvPicPr>
          <p:nvPr/>
        </p:nvPicPr>
        <p:blipFill>
          <a:blip r:embed="rId2" cstate="print"/>
          <a:srcRect/>
          <a:stretch>
            <a:fillRect/>
          </a:stretch>
        </p:blipFill>
        <p:spPr bwMode="auto">
          <a:xfrm>
            <a:off x="611560" y="2276872"/>
            <a:ext cx="3043411" cy="4176464"/>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20482"/>
                                        </p:tgtEl>
                                        <p:attrNameLst>
                                          <p:attrName>style.visibility</p:attrName>
                                        </p:attrNameLst>
                                      </p:cBhvr>
                                      <p:to>
                                        <p:strVal val="visible"/>
                                      </p:to>
                                    </p:set>
                                    <p:anim calcmode="lin" valueType="num">
                                      <p:cBhvr>
                                        <p:cTn id="7" dur="500" fill="hold"/>
                                        <p:tgtEl>
                                          <p:spTgt spid="20482"/>
                                        </p:tgtEl>
                                        <p:attrNameLst>
                                          <p:attrName>ppt_w</p:attrName>
                                        </p:attrNameLst>
                                      </p:cBhvr>
                                      <p:tavLst>
                                        <p:tav tm="0">
                                          <p:val>
                                            <p:fltVal val="0"/>
                                          </p:val>
                                        </p:tav>
                                        <p:tav tm="100000">
                                          <p:val>
                                            <p:strVal val="#ppt_w"/>
                                          </p:val>
                                        </p:tav>
                                      </p:tavLst>
                                    </p:anim>
                                    <p:anim calcmode="lin" valueType="num">
                                      <p:cBhvr>
                                        <p:cTn id="8" dur="500" fill="hold"/>
                                        <p:tgtEl>
                                          <p:spTgt spid="20482"/>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animEffect transition="in" filter="fade">
                                      <p:cBhvr>
                                        <p:cTn id="13" dur="1000"/>
                                        <p:tgtEl>
                                          <p:spTgt spid="3">
                                            <p:bg/>
                                          </p:spTgt>
                                        </p:tgtEl>
                                      </p:cBhvr>
                                    </p:animEffect>
                                    <p:anim calcmode="lin" valueType="num">
                                      <p:cBhvr>
                                        <p:cTn id="14" dur="1000" fill="hold"/>
                                        <p:tgtEl>
                                          <p:spTgt spid="3">
                                            <p:bg/>
                                          </p:spTgt>
                                        </p:tgtEl>
                                        <p:attrNameLst>
                                          <p:attrName>ppt_x</p:attrName>
                                        </p:attrNameLst>
                                      </p:cBhvr>
                                      <p:tavLst>
                                        <p:tav tm="0">
                                          <p:val>
                                            <p:strVal val="#ppt_x"/>
                                          </p:val>
                                        </p:tav>
                                        <p:tav tm="100000">
                                          <p:val>
                                            <p:strVal val="#ppt_x"/>
                                          </p:val>
                                        </p:tav>
                                      </p:tavLst>
                                    </p:anim>
                                    <p:anim calcmode="lin" valueType="num">
                                      <p:cBhvr>
                                        <p:cTn id="15"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0" end="0"/>
                                            </p:txEl>
                                          </p:spTgt>
                                        </p:tgtEl>
                                        <p:attrNameLst>
                                          <p:attrName>style.visibility</p:attrName>
                                        </p:attrNameLst>
                                      </p:cBhvr>
                                      <p:to>
                                        <p:strVal val="visible"/>
                                      </p:to>
                                    </p:set>
                                    <p:animEffect transition="in" filter="fade">
                                      <p:cBhvr>
                                        <p:cTn id="20" dur="1000"/>
                                        <p:tgtEl>
                                          <p:spTgt spid="3">
                                            <p:txEl>
                                              <p:pRg st="0" end="0"/>
                                            </p:txEl>
                                          </p:spTgt>
                                        </p:tgtEl>
                                      </p:cBhvr>
                                    </p:animEffect>
                                    <p:anim calcmode="lin" valueType="num">
                                      <p:cBhvr>
                                        <p:cTn id="21"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animEffect transition="in" filter="fade">
                                      <p:cBhvr>
                                        <p:cTn id="27" dur="1000"/>
                                        <p:tgtEl>
                                          <p:spTgt spid="3">
                                            <p:txEl>
                                              <p:pRg st="1" end="1"/>
                                            </p:txEl>
                                          </p:spTgt>
                                        </p:tgtEl>
                                      </p:cBhvr>
                                    </p:animEffect>
                                    <p:anim calcmode="lin" valueType="num">
                                      <p:cBhvr>
                                        <p:cTn id="2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2" end="2"/>
                                            </p:txEl>
                                          </p:spTgt>
                                        </p:tgtEl>
                                        <p:attrNameLst>
                                          <p:attrName>style.visibility</p:attrName>
                                        </p:attrNameLst>
                                      </p:cBhvr>
                                      <p:to>
                                        <p:strVal val="visible"/>
                                      </p:to>
                                    </p:set>
                                    <p:animEffect transition="in" filter="fade">
                                      <p:cBhvr>
                                        <p:cTn id="34" dur="1000"/>
                                        <p:tgtEl>
                                          <p:spTgt spid="3">
                                            <p:txEl>
                                              <p:pRg st="2" end="2"/>
                                            </p:txEl>
                                          </p:spTgt>
                                        </p:tgtEl>
                                      </p:cBhvr>
                                    </p:animEffect>
                                    <p:anim calcmode="lin" valueType="num">
                                      <p:cBhvr>
                                        <p:cTn id="3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0"/>
            <a:ext cx="8640960" cy="1470025"/>
          </a:xfrm>
        </p:spPr>
        <p:txBody>
          <a:bodyPr>
            <a:normAutofit/>
          </a:bodyPr>
          <a:lstStyle/>
          <a:p>
            <a:r>
              <a:rPr lang="it-IT" b="1" dirty="0">
                <a:solidFill>
                  <a:srgbClr val="FF0000"/>
                </a:solidFill>
              </a:rPr>
              <a:t>La formazione dell’animatore </a:t>
            </a:r>
            <a:br>
              <a:rPr lang="it-IT" b="1" dirty="0">
                <a:solidFill>
                  <a:srgbClr val="FF0000"/>
                </a:solidFill>
              </a:rPr>
            </a:br>
            <a:r>
              <a:rPr lang="it-IT" b="1" dirty="0">
                <a:solidFill>
                  <a:srgbClr val="FF0000"/>
                </a:solidFill>
              </a:rPr>
              <a:t>dei preadolescenti</a:t>
            </a:r>
          </a:p>
        </p:txBody>
      </p:sp>
      <p:sp>
        <p:nvSpPr>
          <p:cNvPr id="3" name="Sottotitolo 2"/>
          <p:cNvSpPr>
            <a:spLocks noGrp="1"/>
          </p:cNvSpPr>
          <p:nvPr>
            <p:ph type="subTitle" idx="1"/>
          </p:nvPr>
        </p:nvSpPr>
        <p:spPr>
          <a:xfrm>
            <a:off x="251520" y="2204864"/>
            <a:ext cx="4968552" cy="4176464"/>
          </a:xfrm>
          <a:solidFill>
            <a:srgbClr val="FFFF00"/>
          </a:solidFill>
          <a:ln w="25400">
            <a:solidFill>
              <a:srgbClr val="FF0000"/>
            </a:solidFill>
          </a:ln>
        </p:spPr>
        <p:txBody>
          <a:bodyPr>
            <a:noAutofit/>
          </a:bodyPr>
          <a:lstStyle/>
          <a:p>
            <a:pPr algn="just"/>
            <a:r>
              <a:rPr lang="it-IT" sz="2000" b="1" dirty="0">
                <a:solidFill>
                  <a:srgbClr val="FF0000"/>
                </a:solidFill>
              </a:rPr>
              <a:t>La capacità di porsi come «figura significativa» </a:t>
            </a:r>
            <a:r>
              <a:rPr lang="it-IT" sz="2000" dirty="0">
                <a:solidFill>
                  <a:schemeClr val="tx1"/>
                </a:solidFill>
              </a:rPr>
              <a:t>(un modello?) che il preadolescente comincia ad apprezzare per delle competenze certamente pratico- operative, ma soprattutto per quelle </a:t>
            </a:r>
            <a:r>
              <a:rPr lang="it-IT" sz="2000" dirty="0" err="1">
                <a:solidFill>
                  <a:schemeClr val="tx1"/>
                </a:solidFill>
              </a:rPr>
              <a:t>affettivo-relazionali</a:t>
            </a:r>
            <a:r>
              <a:rPr lang="it-IT" sz="2000" dirty="0">
                <a:solidFill>
                  <a:schemeClr val="tx1"/>
                </a:solidFill>
              </a:rPr>
              <a:t> ed esistenziali.</a:t>
            </a:r>
          </a:p>
          <a:p>
            <a:pPr algn="just"/>
            <a:r>
              <a:rPr lang="it-IT" sz="2000" b="1" dirty="0">
                <a:solidFill>
                  <a:srgbClr val="FF0000"/>
                </a:solidFill>
              </a:rPr>
              <a:t>Una figura </a:t>
            </a:r>
            <a:r>
              <a:rPr lang="it-IT" sz="2000" dirty="0">
                <a:solidFill>
                  <a:schemeClr val="tx1"/>
                </a:solidFill>
              </a:rPr>
              <a:t>che possa essere percepita come vicina, dunque raggiungibile, e al contempo affascinante e dunque che sollecita a fare in maniera </a:t>
            </a:r>
            <a:r>
              <a:rPr lang="it-IT" sz="2000" dirty="0" err="1">
                <a:solidFill>
                  <a:schemeClr val="tx1"/>
                </a:solidFill>
              </a:rPr>
              <a:t>identificatoria</a:t>
            </a:r>
            <a:r>
              <a:rPr lang="it-IT" sz="2000" dirty="0">
                <a:solidFill>
                  <a:schemeClr val="tx1"/>
                </a:solidFill>
              </a:rPr>
              <a:t>.</a:t>
            </a:r>
          </a:p>
          <a:p>
            <a:pPr algn="just"/>
            <a:r>
              <a:rPr lang="it-IT" sz="2000" b="1" dirty="0">
                <a:solidFill>
                  <a:srgbClr val="FF0000"/>
                </a:solidFill>
              </a:rPr>
              <a:t>Essa infatti </a:t>
            </a:r>
            <a:r>
              <a:rPr lang="it-IT" sz="2000" dirty="0">
                <a:solidFill>
                  <a:schemeClr val="tx1"/>
                </a:solidFill>
              </a:rPr>
              <a:t>anticipa in sé alcune di quelle competenze che il preadolescente stesso va cercando di acquisire.</a:t>
            </a:r>
          </a:p>
        </p:txBody>
      </p:sp>
      <p:sp>
        <p:nvSpPr>
          <p:cNvPr id="4" name="Segnaposto data 3"/>
          <p:cNvSpPr>
            <a:spLocks noGrp="1"/>
          </p:cNvSpPr>
          <p:nvPr>
            <p:ph type="dt" sz="half" idx="10"/>
          </p:nvPr>
        </p:nvSpPr>
        <p:spPr/>
        <p:txBody>
          <a:bodyPr/>
          <a:lstStyle/>
          <a:p>
            <a:r>
              <a:rPr lang="it-IT"/>
              <a:t>21/08/2020</a:t>
            </a:r>
          </a:p>
        </p:txBody>
      </p:sp>
      <p:sp>
        <p:nvSpPr>
          <p:cNvPr id="5" name="Segnaposto numero diapositiva 4"/>
          <p:cNvSpPr>
            <a:spLocks noGrp="1"/>
          </p:cNvSpPr>
          <p:nvPr>
            <p:ph type="sldNum" sz="quarter" idx="12"/>
          </p:nvPr>
        </p:nvSpPr>
        <p:spPr/>
        <p:txBody>
          <a:bodyPr/>
          <a:lstStyle/>
          <a:p>
            <a:fld id="{970596EC-34A4-42AA-A5B9-9DA3E43AF6DF}" type="slidenum">
              <a:rPr lang="it-IT" smtClean="0"/>
              <a:pPr/>
              <a:t>23</a:t>
            </a:fld>
            <a:endParaRPr lang="it-IT" dirty="0"/>
          </a:p>
        </p:txBody>
      </p:sp>
      <p:sp>
        <p:nvSpPr>
          <p:cNvPr id="6" name="CasellaDiTesto 5"/>
          <p:cNvSpPr txBox="1"/>
          <p:nvPr/>
        </p:nvSpPr>
        <p:spPr>
          <a:xfrm>
            <a:off x="0" y="1556792"/>
            <a:ext cx="9144000" cy="461665"/>
          </a:xfrm>
          <a:prstGeom prst="rect">
            <a:avLst/>
          </a:prstGeom>
          <a:noFill/>
        </p:spPr>
        <p:txBody>
          <a:bodyPr wrap="square" rtlCol="0">
            <a:spAutoFit/>
          </a:bodyPr>
          <a:lstStyle/>
          <a:p>
            <a:pPr algn="ctr"/>
            <a:r>
              <a:rPr lang="it-IT" sz="2400" b="1" dirty="0">
                <a:solidFill>
                  <a:srgbClr val="0070C0"/>
                </a:solidFill>
              </a:rPr>
              <a:t>Alcune competenze specifiche dell’animatore di preadolescenti (3)</a:t>
            </a:r>
          </a:p>
        </p:txBody>
      </p:sp>
      <p:pic>
        <p:nvPicPr>
          <p:cNvPr id="21506" name="Picture 2" descr="C:\Users\Master\Desktop\1.jpg"/>
          <p:cNvPicPr>
            <a:picLocks noChangeAspect="1" noChangeArrowheads="1"/>
          </p:cNvPicPr>
          <p:nvPr/>
        </p:nvPicPr>
        <p:blipFill>
          <a:blip r:embed="rId2" cstate="print"/>
          <a:srcRect/>
          <a:stretch>
            <a:fillRect/>
          </a:stretch>
        </p:blipFill>
        <p:spPr bwMode="auto">
          <a:xfrm>
            <a:off x="5292079" y="3284984"/>
            <a:ext cx="3697589" cy="1944216"/>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21506"/>
                                        </p:tgtEl>
                                        <p:attrNameLst>
                                          <p:attrName>style.visibility</p:attrName>
                                        </p:attrNameLst>
                                      </p:cBhvr>
                                      <p:to>
                                        <p:strVal val="visible"/>
                                      </p:to>
                                    </p:set>
                                    <p:anim calcmode="lin" valueType="num">
                                      <p:cBhvr>
                                        <p:cTn id="7" dur="500" fill="hold"/>
                                        <p:tgtEl>
                                          <p:spTgt spid="21506"/>
                                        </p:tgtEl>
                                        <p:attrNameLst>
                                          <p:attrName>ppt_w</p:attrName>
                                        </p:attrNameLst>
                                      </p:cBhvr>
                                      <p:tavLst>
                                        <p:tav tm="0">
                                          <p:val>
                                            <p:fltVal val="0"/>
                                          </p:val>
                                        </p:tav>
                                        <p:tav tm="100000">
                                          <p:val>
                                            <p:strVal val="#ppt_w"/>
                                          </p:val>
                                        </p:tav>
                                      </p:tavLst>
                                    </p:anim>
                                    <p:anim calcmode="lin" valueType="num">
                                      <p:cBhvr>
                                        <p:cTn id="8" dur="500" fill="hold"/>
                                        <p:tgtEl>
                                          <p:spTgt spid="21506"/>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animEffect transition="in" filter="fade">
                                      <p:cBhvr>
                                        <p:cTn id="13" dur="1000"/>
                                        <p:tgtEl>
                                          <p:spTgt spid="3">
                                            <p:bg/>
                                          </p:spTgt>
                                        </p:tgtEl>
                                      </p:cBhvr>
                                    </p:animEffect>
                                    <p:anim calcmode="lin" valueType="num">
                                      <p:cBhvr>
                                        <p:cTn id="14" dur="1000" fill="hold"/>
                                        <p:tgtEl>
                                          <p:spTgt spid="3">
                                            <p:bg/>
                                          </p:spTgt>
                                        </p:tgtEl>
                                        <p:attrNameLst>
                                          <p:attrName>ppt_x</p:attrName>
                                        </p:attrNameLst>
                                      </p:cBhvr>
                                      <p:tavLst>
                                        <p:tav tm="0">
                                          <p:val>
                                            <p:strVal val="#ppt_x"/>
                                          </p:val>
                                        </p:tav>
                                        <p:tav tm="100000">
                                          <p:val>
                                            <p:strVal val="#ppt_x"/>
                                          </p:val>
                                        </p:tav>
                                      </p:tavLst>
                                    </p:anim>
                                    <p:anim calcmode="lin" valueType="num">
                                      <p:cBhvr>
                                        <p:cTn id="15"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0" end="0"/>
                                            </p:txEl>
                                          </p:spTgt>
                                        </p:tgtEl>
                                        <p:attrNameLst>
                                          <p:attrName>style.visibility</p:attrName>
                                        </p:attrNameLst>
                                      </p:cBhvr>
                                      <p:to>
                                        <p:strVal val="visible"/>
                                      </p:to>
                                    </p:set>
                                    <p:animEffect transition="in" filter="fade">
                                      <p:cBhvr>
                                        <p:cTn id="20" dur="1000"/>
                                        <p:tgtEl>
                                          <p:spTgt spid="3">
                                            <p:txEl>
                                              <p:pRg st="0" end="0"/>
                                            </p:txEl>
                                          </p:spTgt>
                                        </p:tgtEl>
                                      </p:cBhvr>
                                    </p:animEffect>
                                    <p:anim calcmode="lin" valueType="num">
                                      <p:cBhvr>
                                        <p:cTn id="21"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animEffect transition="in" filter="fade">
                                      <p:cBhvr>
                                        <p:cTn id="27" dur="1000"/>
                                        <p:tgtEl>
                                          <p:spTgt spid="3">
                                            <p:txEl>
                                              <p:pRg st="1" end="1"/>
                                            </p:txEl>
                                          </p:spTgt>
                                        </p:tgtEl>
                                      </p:cBhvr>
                                    </p:animEffect>
                                    <p:anim calcmode="lin" valueType="num">
                                      <p:cBhvr>
                                        <p:cTn id="2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2" end="2"/>
                                            </p:txEl>
                                          </p:spTgt>
                                        </p:tgtEl>
                                        <p:attrNameLst>
                                          <p:attrName>style.visibility</p:attrName>
                                        </p:attrNameLst>
                                      </p:cBhvr>
                                      <p:to>
                                        <p:strVal val="visible"/>
                                      </p:to>
                                    </p:set>
                                    <p:animEffect transition="in" filter="fade">
                                      <p:cBhvr>
                                        <p:cTn id="34" dur="1000"/>
                                        <p:tgtEl>
                                          <p:spTgt spid="3">
                                            <p:txEl>
                                              <p:pRg st="2" end="2"/>
                                            </p:txEl>
                                          </p:spTgt>
                                        </p:tgtEl>
                                      </p:cBhvr>
                                    </p:animEffect>
                                    <p:anim calcmode="lin" valueType="num">
                                      <p:cBhvr>
                                        <p:cTn id="3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0"/>
            <a:ext cx="8640960" cy="1470025"/>
          </a:xfrm>
        </p:spPr>
        <p:txBody>
          <a:bodyPr>
            <a:normAutofit/>
          </a:bodyPr>
          <a:lstStyle/>
          <a:p>
            <a:r>
              <a:rPr lang="it-IT" b="1" dirty="0">
                <a:solidFill>
                  <a:srgbClr val="FF0000"/>
                </a:solidFill>
              </a:rPr>
              <a:t>La formazione dell’animatore </a:t>
            </a:r>
            <a:br>
              <a:rPr lang="it-IT" b="1" dirty="0">
                <a:solidFill>
                  <a:srgbClr val="FF0000"/>
                </a:solidFill>
              </a:rPr>
            </a:br>
            <a:r>
              <a:rPr lang="it-IT" b="1" dirty="0">
                <a:solidFill>
                  <a:srgbClr val="FF0000"/>
                </a:solidFill>
              </a:rPr>
              <a:t>dei preadolescenti</a:t>
            </a:r>
          </a:p>
        </p:txBody>
      </p:sp>
      <p:sp>
        <p:nvSpPr>
          <p:cNvPr id="3" name="Sottotitolo 2"/>
          <p:cNvSpPr>
            <a:spLocks noGrp="1"/>
          </p:cNvSpPr>
          <p:nvPr>
            <p:ph type="subTitle" idx="1"/>
          </p:nvPr>
        </p:nvSpPr>
        <p:spPr>
          <a:xfrm>
            <a:off x="4572000" y="2132856"/>
            <a:ext cx="4248472" cy="4320480"/>
          </a:xfrm>
          <a:solidFill>
            <a:srgbClr val="FFFF00"/>
          </a:solidFill>
          <a:ln w="25400">
            <a:solidFill>
              <a:srgbClr val="FF0000"/>
            </a:solidFill>
          </a:ln>
        </p:spPr>
        <p:txBody>
          <a:bodyPr>
            <a:noAutofit/>
          </a:bodyPr>
          <a:lstStyle/>
          <a:p>
            <a:pPr algn="just"/>
            <a:r>
              <a:rPr lang="it-IT" sz="2400" b="1" dirty="0">
                <a:solidFill>
                  <a:srgbClr val="FF0000"/>
                </a:solidFill>
              </a:rPr>
              <a:t>l'elaborazione</a:t>
            </a:r>
            <a:r>
              <a:rPr lang="it-IT" sz="2400" dirty="0">
                <a:solidFill>
                  <a:schemeClr val="tx1"/>
                </a:solidFill>
              </a:rPr>
              <a:t> del limite, </a:t>
            </a:r>
            <a:r>
              <a:rPr lang="it-IT" sz="2400" b="1" dirty="0">
                <a:solidFill>
                  <a:schemeClr val="tx1"/>
                </a:solidFill>
              </a:rPr>
              <a:t>oggettivo e soggettivo</a:t>
            </a:r>
            <a:r>
              <a:rPr lang="it-IT" sz="2400" dirty="0">
                <a:solidFill>
                  <a:schemeClr val="tx1"/>
                </a:solidFill>
              </a:rPr>
              <a:t>, la rinuncia e il rifiuto di addossarsi le proiezioni dell'altro. </a:t>
            </a:r>
          </a:p>
          <a:p>
            <a:pPr algn="just"/>
            <a:r>
              <a:rPr lang="it-IT" sz="2400" b="1" dirty="0">
                <a:solidFill>
                  <a:srgbClr val="FF0000"/>
                </a:solidFill>
              </a:rPr>
              <a:t>Senso del limite </a:t>
            </a:r>
            <a:r>
              <a:rPr lang="it-IT" sz="2400" dirty="0">
                <a:solidFill>
                  <a:schemeClr val="tx1"/>
                </a:solidFill>
              </a:rPr>
              <a:t>significa anche capacità di </a:t>
            </a:r>
            <a:r>
              <a:rPr lang="it-IT" sz="2400" b="1" dirty="0">
                <a:solidFill>
                  <a:schemeClr val="tx1"/>
                </a:solidFill>
              </a:rPr>
              <a:t>relativizzare e ridimensionare la propria figura </a:t>
            </a:r>
            <a:r>
              <a:rPr lang="it-IT" sz="2400" dirty="0">
                <a:solidFill>
                  <a:schemeClr val="tx1"/>
                </a:solidFill>
              </a:rPr>
              <a:t>e di rinviare ad un sogno-progetto più grande, che affascina e stupisce, ma che tutti misura e giudica.</a:t>
            </a:r>
          </a:p>
        </p:txBody>
      </p:sp>
      <p:sp>
        <p:nvSpPr>
          <p:cNvPr id="4" name="Segnaposto data 3"/>
          <p:cNvSpPr>
            <a:spLocks noGrp="1"/>
          </p:cNvSpPr>
          <p:nvPr>
            <p:ph type="dt" sz="half" idx="10"/>
          </p:nvPr>
        </p:nvSpPr>
        <p:spPr/>
        <p:txBody>
          <a:bodyPr/>
          <a:lstStyle/>
          <a:p>
            <a:r>
              <a:rPr lang="it-IT"/>
              <a:t>21/08/2020</a:t>
            </a:r>
          </a:p>
        </p:txBody>
      </p:sp>
      <p:sp>
        <p:nvSpPr>
          <p:cNvPr id="5" name="Segnaposto numero diapositiva 4"/>
          <p:cNvSpPr>
            <a:spLocks noGrp="1"/>
          </p:cNvSpPr>
          <p:nvPr>
            <p:ph type="sldNum" sz="quarter" idx="12"/>
          </p:nvPr>
        </p:nvSpPr>
        <p:spPr/>
        <p:txBody>
          <a:bodyPr/>
          <a:lstStyle/>
          <a:p>
            <a:fld id="{970596EC-34A4-42AA-A5B9-9DA3E43AF6DF}" type="slidenum">
              <a:rPr lang="it-IT" smtClean="0"/>
              <a:pPr/>
              <a:t>24</a:t>
            </a:fld>
            <a:endParaRPr lang="it-IT" dirty="0"/>
          </a:p>
        </p:txBody>
      </p:sp>
      <p:sp>
        <p:nvSpPr>
          <p:cNvPr id="6" name="CasellaDiTesto 5"/>
          <p:cNvSpPr txBox="1"/>
          <p:nvPr/>
        </p:nvSpPr>
        <p:spPr>
          <a:xfrm>
            <a:off x="0" y="1556792"/>
            <a:ext cx="9144000" cy="461665"/>
          </a:xfrm>
          <a:prstGeom prst="rect">
            <a:avLst/>
          </a:prstGeom>
          <a:noFill/>
        </p:spPr>
        <p:txBody>
          <a:bodyPr wrap="square" rtlCol="0">
            <a:spAutoFit/>
          </a:bodyPr>
          <a:lstStyle/>
          <a:p>
            <a:pPr algn="ctr"/>
            <a:r>
              <a:rPr lang="it-IT" sz="2400" b="1" dirty="0">
                <a:solidFill>
                  <a:srgbClr val="0070C0"/>
                </a:solidFill>
              </a:rPr>
              <a:t>Alcune competenze specifiche dell’animatore di preadolescenti (4)</a:t>
            </a:r>
          </a:p>
        </p:txBody>
      </p:sp>
      <p:pic>
        <p:nvPicPr>
          <p:cNvPr id="22530" name="Picture 2" descr="C:\Users\Master\Desktop\14.jpg"/>
          <p:cNvPicPr>
            <a:picLocks noChangeAspect="1" noChangeArrowheads="1"/>
          </p:cNvPicPr>
          <p:nvPr/>
        </p:nvPicPr>
        <p:blipFill>
          <a:blip r:embed="rId2" cstate="print"/>
          <a:srcRect/>
          <a:stretch>
            <a:fillRect/>
          </a:stretch>
        </p:blipFill>
        <p:spPr bwMode="auto">
          <a:xfrm>
            <a:off x="147089" y="2996952"/>
            <a:ext cx="4253883" cy="2520280"/>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22530"/>
                                        </p:tgtEl>
                                        <p:attrNameLst>
                                          <p:attrName>style.visibility</p:attrName>
                                        </p:attrNameLst>
                                      </p:cBhvr>
                                      <p:to>
                                        <p:strVal val="visible"/>
                                      </p:to>
                                    </p:set>
                                    <p:anim calcmode="lin" valueType="num">
                                      <p:cBhvr>
                                        <p:cTn id="7" dur="500" fill="hold"/>
                                        <p:tgtEl>
                                          <p:spTgt spid="22530"/>
                                        </p:tgtEl>
                                        <p:attrNameLst>
                                          <p:attrName>ppt_w</p:attrName>
                                        </p:attrNameLst>
                                      </p:cBhvr>
                                      <p:tavLst>
                                        <p:tav tm="0">
                                          <p:val>
                                            <p:fltVal val="0"/>
                                          </p:val>
                                        </p:tav>
                                        <p:tav tm="100000">
                                          <p:val>
                                            <p:strVal val="#ppt_w"/>
                                          </p:val>
                                        </p:tav>
                                      </p:tavLst>
                                    </p:anim>
                                    <p:anim calcmode="lin" valueType="num">
                                      <p:cBhvr>
                                        <p:cTn id="8" dur="500" fill="hold"/>
                                        <p:tgtEl>
                                          <p:spTgt spid="22530"/>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animEffect transition="in" filter="fade">
                                      <p:cBhvr>
                                        <p:cTn id="13" dur="1000"/>
                                        <p:tgtEl>
                                          <p:spTgt spid="3">
                                            <p:bg/>
                                          </p:spTgt>
                                        </p:tgtEl>
                                      </p:cBhvr>
                                    </p:animEffect>
                                    <p:anim calcmode="lin" valueType="num">
                                      <p:cBhvr>
                                        <p:cTn id="14" dur="1000" fill="hold"/>
                                        <p:tgtEl>
                                          <p:spTgt spid="3">
                                            <p:bg/>
                                          </p:spTgt>
                                        </p:tgtEl>
                                        <p:attrNameLst>
                                          <p:attrName>ppt_x</p:attrName>
                                        </p:attrNameLst>
                                      </p:cBhvr>
                                      <p:tavLst>
                                        <p:tav tm="0">
                                          <p:val>
                                            <p:strVal val="#ppt_x"/>
                                          </p:val>
                                        </p:tav>
                                        <p:tav tm="100000">
                                          <p:val>
                                            <p:strVal val="#ppt_x"/>
                                          </p:val>
                                        </p:tav>
                                      </p:tavLst>
                                    </p:anim>
                                    <p:anim calcmode="lin" valueType="num">
                                      <p:cBhvr>
                                        <p:cTn id="15"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0" end="0"/>
                                            </p:txEl>
                                          </p:spTgt>
                                        </p:tgtEl>
                                        <p:attrNameLst>
                                          <p:attrName>style.visibility</p:attrName>
                                        </p:attrNameLst>
                                      </p:cBhvr>
                                      <p:to>
                                        <p:strVal val="visible"/>
                                      </p:to>
                                    </p:set>
                                    <p:animEffect transition="in" filter="fade">
                                      <p:cBhvr>
                                        <p:cTn id="20" dur="1000"/>
                                        <p:tgtEl>
                                          <p:spTgt spid="3">
                                            <p:txEl>
                                              <p:pRg st="0" end="0"/>
                                            </p:txEl>
                                          </p:spTgt>
                                        </p:tgtEl>
                                      </p:cBhvr>
                                    </p:animEffect>
                                    <p:anim calcmode="lin" valueType="num">
                                      <p:cBhvr>
                                        <p:cTn id="21"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animEffect transition="in" filter="fade">
                                      <p:cBhvr>
                                        <p:cTn id="27" dur="1000"/>
                                        <p:tgtEl>
                                          <p:spTgt spid="3">
                                            <p:txEl>
                                              <p:pRg st="1" end="1"/>
                                            </p:txEl>
                                          </p:spTgt>
                                        </p:tgtEl>
                                      </p:cBhvr>
                                    </p:animEffect>
                                    <p:anim calcmode="lin" valueType="num">
                                      <p:cBhvr>
                                        <p:cTn id="2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0"/>
            <a:ext cx="8640960" cy="1470025"/>
          </a:xfrm>
        </p:spPr>
        <p:txBody>
          <a:bodyPr>
            <a:normAutofit/>
          </a:bodyPr>
          <a:lstStyle/>
          <a:p>
            <a:r>
              <a:rPr lang="it-IT" b="1" dirty="0">
                <a:solidFill>
                  <a:srgbClr val="FF0000"/>
                </a:solidFill>
              </a:rPr>
              <a:t>La formazione dell’animatore </a:t>
            </a:r>
            <a:br>
              <a:rPr lang="it-IT" b="1" dirty="0">
                <a:solidFill>
                  <a:srgbClr val="FF0000"/>
                </a:solidFill>
              </a:rPr>
            </a:br>
            <a:r>
              <a:rPr lang="it-IT" b="1" dirty="0">
                <a:solidFill>
                  <a:srgbClr val="FF0000"/>
                </a:solidFill>
              </a:rPr>
              <a:t>dei preadolescenti</a:t>
            </a:r>
          </a:p>
        </p:txBody>
      </p:sp>
      <p:sp>
        <p:nvSpPr>
          <p:cNvPr id="3" name="Sottotitolo 2"/>
          <p:cNvSpPr>
            <a:spLocks noGrp="1"/>
          </p:cNvSpPr>
          <p:nvPr>
            <p:ph type="subTitle" idx="1"/>
          </p:nvPr>
        </p:nvSpPr>
        <p:spPr>
          <a:xfrm>
            <a:off x="251520" y="2204864"/>
            <a:ext cx="5472608" cy="4176464"/>
          </a:xfrm>
          <a:solidFill>
            <a:srgbClr val="FFFF00"/>
          </a:solidFill>
          <a:ln w="25400">
            <a:solidFill>
              <a:srgbClr val="FF0000"/>
            </a:solidFill>
          </a:ln>
        </p:spPr>
        <p:txBody>
          <a:bodyPr>
            <a:noAutofit/>
          </a:bodyPr>
          <a:lstStyle/>
          <a:p>
            <a:pPr algn="just"/>
            <a:r>
              <a:rPr lang="it-IT" sz="2400" b="1" dirty="0">
                <a:solidFill>
                  <a:srgbClr val="FF0000"/>
                </a:solidFill>
              </a:rPr>
              <a:t>Il rischio dell'animatore </a:t>
            </a:r>
            <a:r>
              <a:rPr lang="it-IT" sz="2400" dirty="0">
                <a:solidFill>
                  <a:schemeClr val="tx1"/>
                </a:solidFill>
              </a:rPr>
              <a:t>dei preadolescenti è quello di </a:t>
            </a:r>
            <a:r>
              <a:rPr lang="it-IT" sz="2400" b="1" dirty="0">
                <a:solidFill>
                  <a:schemeClr val="tx1"/>
                </a:solidFill>
              </a:rPr>
              <a:t>venire vissuto come «un dio» per il preadolescente</a:t>
            </a:r>
            <a:r>
              <a:rPr lang="it-IT" sz="2400" dirty="0">
                <a:solidFill>
                  <a:schemeClr val="tx1"/>
                </a:solidFill>
              </a:rPr>
              <a:t>, di assurgere ad idolo-campione assoluto, figura idealizzata di onnipotenza, perché l'animatore appare a ragazzi e ragazze come colui che può tutto, sa tutto, è capace di tutto. </a:t>
            </a:r>
          </a:p>
          <a:p>
            <a:pPr algn="just"/>
            <a:r>
              <a:rPr lang="it-IT" sz="2400" b="1" dirty="0">
                <a:solidFill>
                  <a:srgbClr val="FF0000"/>
                </a:solidFill>
              </a:rPr>
              <a:t>E attraverso di lui </a:t>
            </a:r>
            <a:r>
              <a:rPr lang="it-IT" sz="2400" dirty="0">
                <a:solidFill>
                  <a:schemeClr val="tx1"/>
                </a:solidFill>
              </a:rPr>
              <a:t>il preadolescente coltiva l'illusione di raggiungere il proprio sogno dell'onnipotenza soggettiva.</a:t>
            </a:r>
          </a:p>
        </p:txBody>
      </p:sp>
      <p:sp>
        <p:nvSpPr>
          <p:cNvPr id="4" name="Segnaposto data 3"/>
          <p:cNvSpPr>
            <a:spLocks noGrp="1"/>
          </p:cNvSpPr>
          <p:nvPr>
            <p:ph type="dt" sz="half" idx="10"/>
          </p:nvPr>
        </p:nvSpPr>
        <p:spPr/>
        <p:txBody>
          <a:bodyPr/>
          <a:lstStyle/>
          <a:p>
            <a:r>
              <a:rPr lang="it-IT"/>
              <a:t>21/08/2020</a:t>
            </a:r>
          </a:p>
        </p:txBody>
      </p:sp>
      <p:sp>
        <p:nvSpPr>
          <p:cNvPr id="5" name="Segnaposto numero diapositiva 4"/>
          <p:cNvSpPr>
            <a:spLocks noGrp="1"/>
          </p:cNvSpPr>
          <p:nvPr>
            <p:ph type="sldNum" sz="quarter" idx="12"/>
          </p:nvPr>
        </p:nvSpPr>
        <p:spPr/>
        <p:txBody>
          <a:bodyPr/>
          <a:lstStyle/>
          <a:p>
            <a:fld id="{970596EC-34A4-42AA-A5B9-9DA3E43AF6DF}" type="slidenum">
              <a:rPr lang="it-IT" smtClean="0"/>
              <a:pPr/>
              <a:t>25</a:t>
            </a:fld>
            <a:endParaRPr lang="it-IT" dirty="0"/>
          </a:p>
        </p:txBody>
      </p:sp>
      <p:sp>
        <p:nvSpPr>
          <p:cNvPr id="6" name="CasellaDiTesto 5"/>
          <p:cNvSpPr txBox="1"/>
          <p:nvPr/>
        </p:nvSpPr>
        <p:spPr>
          <a:xfrm>
            <a:off x="0" y="1556792"/>
            <a:ext cx="9144000" cy="461665"/>
          </a:xfrm>
          <a:prstGeom prst="rect">
            <a:avLst/>
          </a:prstGeom>
          <a:noFill/>
        </p:spPr>
        <p:txBody>
          <a:bodyPr wrap="square" rtlCol="0">
            <a:spAutoFit/>
          </a:bodyPr>
          <a:lstStyle/>
          <a:p>
            <a:pPr algn="ctr"/>
            <a:r>
              <a:rPr lang="it-IT" sz="2400" b="1" dirty="0">
                <a:solidFill>
                  <a:srgbClr val="0070C0"/>
                </a:solidFill>
              </a:rPr>
              <a:t>Contro l’illusione di onnipotenza (1)</a:t>
            </a:r>
          </a:p>
        </p:txBody>
      </p:sp>
      <p:pic>
        <p:nvPicPr>
          <p:cNvPr id="23554" name="Picture 2" descr="C:\Users\Master\Desktop\19.jpg"/>
          <p:cNvPicPr>
            <a:picLocks noChangeAspect="1" noChangeArrowheads="1"/>
          </p:cNvPicPr>
          <p:nvPr/>
        </p:nvPicPr>
        <p:blipFill>
          <a:blip r:embed="rId2" cstate="print"/>
          <a:srcRect l="26341" t="12886" r="27348" b="9797"/>
          <a:stretch>
            <a:fillRect/>
          </a:stretch>
        </p:blipFill>
        <p:spPr bwMode="auto">
          <a:xfrm>
            <a:off x="5868144" y="2708920"/>
            <a:ext cx="3024336" cy="3096344"/>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23554"/>
                                        </p:tgtEl>
                                        <p:attrNameLst>
                                          <p:attrName>style.visibility</p:attrName>
                                        </p:attrNameLst>
                                      </p:cBhvr>
                                      <p:to>
                                        <p:strVal val="visible"/>
                                      </p:to>
                                    </p:set>
                                    <p:anim calcmode="lin" valueType="num">
                                      <p:cBhvr>
                                        <p:cTn id="7" dur="500" fill="hold"/>
                                        <p:tgtEl>
                                          <p:spTgt spid="23554"/>
                                        </p:tgtEl>
                                        <p:attrNameLst>
                                          <p:attrName>ppt_w</p:attrName>
                                        </p:attrNameLst>
                                      </p:cBhvr>
                                      <p:tavLst>
                                        <p:tav tm="0">
                                          <p:val>
                                            <p:fltVal val="0"/>
                                          </p:val>
                                        </p:tav>
                                        <p:tav tm="100000">
                                          <p:val>
                                            <p:strVal val="#ppt_w"/>
                                          </p:val>
                                        </p:tav>
                                      </p:tavLst>
                                    </p:anim>
                                    <p:anim calcmode="lin" valueType="num">
                                      <p:cBhvr>
                                        <p:cTn id="8" dur="500" fill="hold"/>
                                        <p:tgtEl>
                                          <p:spTgt spid="23554"/>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animEffect transition="in" filter="fade">
                                      <p:cBhvr>
                                        <p:cTn id="13" dur="1000"/>
                                        <p:tgtEl>
                                          <p:spTgt spid="3">
                                            <p:bg/>
                                          </p:spTgt>
                                        </p:tgtEl>
                                      </p:cBhvr>
                                    </p:animEffect>
                                    <p:anim calcmode="lin" valueType="num">
                                      <p:cBhvr>
                                        <p:cTn id="14" dur="1000" fill="hold"/>
                                        <p:tgtEl>
                                          <p:spTgt spid="3">
                                            <p:bg/>
                                          </p:spTgt>
                                        </p:tgtEl>
                                        <p:attrNameLst>
                                          <p:attrName>ppt_x</p:attrName>
                                        </p:attrNameLst>
                                      </p:cBhvr>
                                      <p:tavLst>
                                        <p:tav tm="0">
                                          <p:val>
                                            <p:strVal val="#ppt_x"/>
                                          </p:val>
                                        </p:tav>
                                        <p:tav tm="100000">
                                          <p:val>
                                            <p:strVal val="#ppt_x"/>
                                          </p:val>
                                        </p:tav>
                                      </p:tavLst>
                                    </p:anim>
                                    <p:anim calcmode="lin" valueType="num">
                                      <p:cBhvr>
                                        <p:cTn id="15"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0" end="0"/>
                                            </p:txEl>
                                          </p:spTgt>
                                        </p:tgtEl>
                                        <p:attrNameLst>
                                          <p:attrName>style.visibility</p:attrName>
                                        </p:attrNameLst>
                                      </p:cBhvr>
                                      <p:to>
                                        <p:strVal val="visible"/>
                                      </p:to>
                                    </p:set>
                                    <p:animEffect transition="in" filter="fade">
                                      <p:cBhvr>
                                        <p:cTn id="20" dur="1000"/>
                                        <p:tgtEl>
                                          <p:spTgt spid="3">
                                            <p:txEl>
                                              <p:pRg st="0" end="0"/>
                                            </p:txEl>
                                          </p:spTgt>
                                        </p:tgtEl>
                                      </p:cBhvr>
                                    </p:animEffect>
                                    <p:anim calcmode="lin" valueType="num">
                                      <p:cBhvr>
                                        <p:cTn id="21"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animEffect transition="in" filter="fade">
                                      <p:cBhvr>
                                        <p:cTn id="27" dur="1000"/>
                                        <p:tgtEl>
                                          <p:spTgt spid="3">
                                            <p:txEl>
                                              <p:pRg st="1" end="1"/>
                                            </p:txEl>
                                          </p:spTgt>
                                        </p:tgtEl>
                                      </p:cBhvr>
                                    </p:animEffect>
                                    <p:anim calcmode="lin" valueType="num">
                                      <p:cBhvr>
                                        <p:cTn id="2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0"/>
            <a:ext cx="8640960" cy="1470025"/>
          </a:xfrm>
        </p:spPr>
        <p:txBody>
          <a:bodyPr>
            <a:normAutofit/>
          </a:bodyPr>
          <a:lstStyle/>
          <a:p>
            <a:r>
              <a:rPr lang="it-IT" b="1" dirty="0">
                <a:solidFill>
                  <a:srgbClr val="FF0000"/>
                </a:solidFill>
              </a:rPr>
              <a:t>La formazione dell’animatore </a:t>
            </a:r>
            <a:br>
              <a:rPr lang="it-IT" b="1" dirty="0">
                <a:solidFill>
                  <a:srgbClr val="FF0000"/>
                </a:solidFill>
              </a:rPr>
            </a:br>
            <a:r>
              <a:rPr lang="it-IT" b="1" dirty="0">
                <a:solidFill>
                  <a:srgbClr val="FF0000"/>
                </a:solidFill>
              </a:rPr>
              <a:t>dei preadolescenti</a:t>
            </a:r>
          </a:p>
        </p:txBody>
      </p:sp>
      <p:sp>
        <p:nvSpPr>
          <p:cNvPr id="3" name="Sottotitolo 2"/>
          <p:cNvSpPr>
            <a:spLocks noGrp="1"/>
          </p:cNvSpPr>
          <p:nvPr>
            <p:ph type="subTitle" idx="1"/>
          </p:nvPr>
        </p:nvSpPr>
        <p:spPr>
          <a:xfrm>
            <a:off x="3995936" y="2204864"/>
            <a:ext cx="4896544" cy="4176464"/>
          </a:xfrm>
          <a:solidFill>
            <a:srgbClr val="FFFF00"/>
          </a:solidFill>
          <a:ln w="25400">
            <a:solidFill>
              <a:srgbClr val="FF0000"/>
            </a:solidFill>
          </a:ln>
        </p:spPr>
        <p:txBody>
          <a:bodyPr>
            <a:noAutofit/>
          </a:bodyPr>
          <a:lstStyle/>
          <a:p>
            <a:pPr algn="just"/>
            <a:r>
              <a:rPr lang="it-IT" sz="2000" b="1" dirty="0">
                <a:solidFill>
                  <a:srgbClr val="FF0000"/>
                </a:solidFill>
              </a:rPr>
              <a:t>L'animatore deve essere </a:t>
            </a:r>
            <a:r>
              <a:rPr lang="it-IT" sz="2000" dirty="0">
                <a:solidFill>
                  <a:schemeClr val="tx1"/>
                </a:solidFill>
              </a:rPr>
              <a:t>ben attento a scrollarsi di dosso questa proiezione. </a:t>
            </a:r>
          </a:p>
          <a:p>
            <a:pPr algn="just"/>
            <a:r>
              <a:rPr lang="it-IT" sz="2000" b="1" dirty="0">
                <a:solidFill>
                  <a:srgbClr val="FF0000"/>
                </a:solidFill>
              </a:rPr>
              <a:t>Per smascherare i sogni di onnipotenza</a:t>
            </a:r>
            <a:r>
              <a:rPr lang="it-IT" sz="2000" dirty="0">
                <a:solidFill>
                  <a:schemeClr val="tx1"/>
                </a:solidFill>
              </a:rPr>
              <a:t>, bisogna che egli sappia relativizzare, e perciò ridimensionare, le proprie capacità. </a:t>
            </a:r>
          </a:p>
          <a:p>
            <a:pPr algn="just"/>
            <a:r>
              <a:rPr lang="it-IT" sz="2000" b="1" dirty="0">
                <a:solidFill>
                  <a:srgbClr val="FF0000"/>
                </a:solidFill>
              </a:rPr>
              <a:t>Un modo molto quotidiano </a:t>
            </a:r>
            <a:r>
              <a:rPr lang="it-IT" sz="2000" dirty="0">
                <a:solidFill>
                  <a:schemeClr val="tx1"/>
                </a:solidFill>
              </a:rPr>
              <a:t>consiste, per portare un esempio, quello di aprire i soggetti alla scoperta e all'incontro di con altre figure di educatori, di far vedere la connessione del proprio intervento con persone adulte di altri contesti che operano nella vita quotidiana e nell'ambiente educativo.</a:t>
            </a:r>
          </a:p>
        </p:txBody>
      </p:sp>
      <p:sp>
        <p:nvSpPr>
          <p:cNvPr id="4" name="Segnaposto data 3"/>
          <p:cNvSpPr>
            <a:spLocks noGrp="1"/>
          </p:cNvSpPr>
          <p:nvPr>
            <p:ph type="dt" sz="half" idx="10"/>
          </p:nvPr>
        </p:nvSpPr>
        <p:spPr/>
        <p:txBody>
          <a:bodyPr/>
          <a:lstStyle/>
          <a:p>
            <a:r>
              <a:rPr lang="it-IT"/>
              <a:t>21/08/2020</a:t>
            </a:r>
          </a:p>
        </p:txBody>
      </p:sp>
      <p:sp>
        <p:nvSpPr>
          <p:cNvPr id="5" name="Segnaposto numero diapositiva 4"/>
          <p:cNvSpPr>
            <a:spLocks noGrp="1"/>
          </p:cNvSpPr>
          <p:nvPr>
            <p:ph type="sldNum" sz="quarter" idx="12"/>
          </p:nvPr>
        </p:nvSpPr>
        <p:spPr/>
        <p:txBody>
          <a:bodyPr/>
          <a:lstStyle/>
          <a:p>
            <a:fld id="{970596EC-34A4-42AA-A5B9-9DA3E43AF6DF}" type="slidenum">
              <a:rPr lang="it-IT" smtClean="0"/>
              <a:pPr/>
              <a:t>26</a:t>
            </a:fld>
            <a:endParaRPr lang="it-IT" dirty="0"/>
          </a:p>
        </p:txBody>
      </p:sp>
      <p:sp>
        <p:nvSpPr>
          <p:cNvPr id="6" name="CasellaDiTesto 5"/>
          <p:cNvSpPr txBox="1"/>
          <p:nvPr/>
        </p:nvSpPr>
        <p:spPr>
          <a:xfrm>
            <a:off x="0" y="1556792"/>
            <a:ext cx="9144000" cy="461665"/>
          </a:xfrm>
          <a:prstGeom prst="rect">
            <a:avLst/>
          </a:prstGeom>
          <a:noFill/>
        </p:spPr>
        <p:txBody>
          <a:bodyPr wrap="square" rtlCol="0">
            <a:spAutoFit/>
          </a:bodyPr>
          <a:lstStyle/>
          <a:p>
            <a:pPr algn="ctr"/>
            <a:r>
              <a:rPr lang="it-IT" sz="2400" b="1" dirty="0">
                <a:solidFill>
                  <a:srgbClr val="0070C0"/>
                </a:solidFill>
              </a:rPr>
              <a:t>Contro l’illusione di onnipotenza (2)</a:t>
            </a:r>
          </a:p>
        </p:txBody>
      </p:sp>
      <p:pic>
        <p:nvPicPr>
          <p:cNvPr id="24578" name="Picture 2" descr="C:\Users\Master\Desktop\20.jpg"/>
          <p:cNvPicPr>
            <a:picLocks noChangeAspect="1" noChangeArrowheads="1"/>
          </p:cNvPicPr>
          <p:nvPr/>
        </p:nvPicPr>
        <p:blipFill>
          <a:blip r:embed="rId2" cstate="print"/>
          <a:srcRect/>
          <a:stretch>
            <a:fillRect/>
          </a:stretch>
        </p:blipFill>
        <p:spPr bwMode="auto">
          <a:xfrm>
            <a:off x="198813" y="2852936"/>
            <a:ext cx="3653107" cy="2736304"/>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24578"/>
                                        </p:tgtEl>
                                        <p:attrNameLst>
                                          <p:attrName>style.visibility</p:attrName>
                                        </p:attrNameLst>
                                      </p:cBhvr>
                                      <p:to>
                                        <p:strVal val="visible"/>
                                      </p:to>
                                    </p:set>
                                    <p:anim calcmode="lin" valueType="num">
                                      <p:cBhvr>
                                        <p:cTn id="7" dur="500" fill="hold"/>
                                        <p:tgtEl>
                                          <p:spTgt spid="24578"/>
                                        </p:tgtEl>
                                        <p:attrNameLst>
                                          <p:attrName>ppt_w</p:attrName>
                                        </p:attrNameLst>
                                      </p:cBhvr>
                                      <p:tavLst>
                                        <p:tav tm="0">
                                          <p:val>
                                            <p:fltVal val="0"/>
                                          </p:val>
                                        </p:tav>
                                        <p:tav tm="100000">
                                          <p:val>
                                            <p:strVal val="#ppt_w"/>
                                          </p:val>
                                        </p:tav>
                                      </p:tavLst>
                                    </p:anim>
                                    <p:anim calcmode="lin" valueType="num">
                                      <p:cBhvr>
                                        <p:cTn id="8" dur="500" fill="hold"/>
                                        <p:tgtEl>
                                          <p:spTgt spid="24578"/>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animEffect transition="in" filter="fade">
                                      <p:cBhvr>
                                        <p:cTn id="13" dur="1000"/>
                                        <p:tgtEl>
                                          <p:spTgt spid="3">
                                            <p:bg/>
                                          </p:spTgt>
                                        </p:tgtEl>
                                      </p:cBhvr>
                                    </p:animEffect>
                                    <p:anim calcmode="lin" valueType="num">
                                      <p:cBhvr>
                                        <p:cTn id="14" dur="1000" fill="hold"/>
                                        <p:tgtEl>
                                          <p:spTgt spid="3">
                                            <p:bg/>
                                          </p:spTgt>
                                        </p:tgtEl>
                                        <p:attrNameLst>
                                          <p:attrName>ppt_x</p:attrName>
                                        </p:attrNameLst>
                                      </p:cBhvr>
                                      <p:tavLst>
                                        <p:tav tm="0">
                                          <p:val>
                                            <p:strVal val="#ppt_x"/>
                                          </p:val>
                                        </p:tav>
                                        <p:tav tm="100000">
                                          <p:val>
                                            <p:strVal val="#ppt_x"/>
                                          </p:val>
                                        </p:tav>
                                      </p:tavLst>
                                    </p:anim>
                                    <p:anim calcmode="lin" valueType="num">
                                      <p:cBhvr>
                                        <p:cTn id="15"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0" end="0"/>
                                            </p:txEl>
                                          </p:spTgt>
                                        </p:tgtEl>
                                        <p:attrNameLst>
                                          <p:attrName>style.visibility</p:attrName>
                                        </p:attrNameLst>
                                      </p:cBhvr>
                                      <p:to>
                                        <p:strVal val="visible"/>
                                      </p:to>
                                    </p:set>
                                    <p:animEffect transition="in" filter="fade">
                                      <p:cBhvr>
                                        <p:cTn id="20" dur="1000"/>
                                        <p:tgtEl>
                                          <p:spTgt spid="3">
                                            <p:txEl>
                                              <p:pRg st="0" end="0"/>
                                            </p:txEl>
                                          </p:spTgt>
                                        </p:tgtEl>
                                      </p:cBhvr>
                                    </p:animEffect>
                                    <p:anim calcmode="lin" valueType="num">
                                      <p:cBhvr>
                                        <p:cTn id="21"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animEffect transition="in" filter="fade">
                                      <p:cBhvr>
                                        <p:cTn id="27" dur="1000"/>
                                        <p:tgtEl>
                                          <p:spTgt spid="3">
                                            <p:txEl>
                                              <p:pRg st="1" end="1"/>
                                            </p:txEl>
                                          </p:spTgt>
                                        </p:tgtEl>
                                      </p:cBhvr>
                                    </p:animEffect>
                                    <p:anim calcmode="lin" valueType="num">
                                      <p:cBhvr>
                                        <p:cTn id="2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2" end="2"/>
                                            </p:txEl>
                                          </p:spTgt>
                                        </p:tgtEl>
                                        <p:attrNameLst>
                                          <p:attrName>style.visibility</p:attrName>
                                        </p:attrNameLst>
                                      </p:cBhvr>
                                      <p:to>
                                        <p:strVal val="visible"/>
                                      </p:to>
                                    </p:set>
                                    <p:animEffect transition="in" filter="fade">
                                      <p:cBhvr>
                                        <p:cTn id="34" dur="1000"/>
                                        <p:tgtEl>
                                          <p:spTgt spid="3">
                                            <p:txEl>
                                              <p:pRg st="2" end="2"/>
                                            </p:txEl>
                                          </p:spTgt>
                                        </p:tgtEl>
                                      </p:cBhvr>
                                    </p:animEffect>
                                    <p:anim calcmode="lin" valueType="num">
                                      <p:cBhvr>
                                        <p:cTn id="3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0"/>
            <a:ext cx="8640960" cy="1470025"/>
          </a:xfrm>
        </p:spPr>
        <p:txBody>
          <a:bodyPr>
            <a:normAutofit/>
          </a:bodyPr>
          <a:lstStyle/>
          <a:p>
            <a:r>
              <a:rPr lang="it-IT" b="1" dirty="0">
                <a:solidFill>
                  <a:srgbClr val="FF0000"/>
                </a:solidFill>
              </a:rPr>
              <a:t>La formazione dell’animatore </a:t>
            </a:r>
            <a:br>
              <a:rPr lang="it-IT" b="1" dirty="0">
                <a:solidFill>
                  <a:srgbClr val="FF0000"/>
                </a:solidFill>
              </a:rPr>
            </a:br>
            <a:r>
              <a:rPr lang="it-IT" b="1" dirty="0">
                <a:solidFill>
                  <a:srgbClr val="FF0000"/>
                </a:solidFill>
              </a:rPr>
              <a:t>dei preadolescenti</a:t>
            </a:r>
          </a:p>
        </p:txBody>
      </p:sp>
      <p:sp>
        <p:nvSpPr>
          <p:cNvPr id="3" name="Sottotitolo 2"/>
          <p:cNvSpPr>
            <a:spLocks noGrp="1"/>
          </p:cNvSpPr>
          <p:nvPr>
            <p:ph type="subTitle" idx="1"/>
          </p:nvPr>
        </p:nvSpPr>
        <p:spPr>
          <a:xfrm>
            <a:off x="323528" y="2132856"/>
            <a:ext cx="4896544" cy="4176464"/>
          </a:xfrm>
          <a:solidFill>
            <a:srgbClr val="FFFF00"/>
          </a:solidFill>
          <a:ln w="25400">
            <a:solidFill>
              <a:srgbClr val="FF0000"/>
            </a:solidFill>
          </a:ln>
        </p:spPr>
        <p:txBody>
          <a:bodyPr>
            <a:noAutofit/>
          </a:bodyPr>
          <a:lstStyle/>
          <a:p>
            <a:pPr algn="just"/>
            <a:r>
              <a:rPr lang="it-IT" sz="2000" b="1" dirty="0">
                <a:solidFill>
                  <a:srgbClr val="FF0000"/>
                </a:solidFill>
              </a:rPr>
              <a:t>In tal senso </a:t>
            </a:r>
            <a:r>
              <a:rPr lang="it-IT" sz="2000" dirty="0">
                <a:solidFill>
                  <a:schemeClr val="tx1"/>
                </a:solidFill>
              </a:rPr>
              <a:t>è davvero un rischio reale la figura dell'animatore «che sa fare tutto da solo».</a:t>
            </a:r>
          </a:p>
          <a:p>
            <a:pPr algn="just"/>
            <a:r>
              <a:rPr lang="it-IT" sz="2000" b="1" dirty="0">
                <a:solidFill>
                  <a:srgbClr val="FF0000"/>
                </a:solidFill>
              </a:rPr>
              <a:t>Un buon animatore </a:t>
            </a:r>
            <a:r>
              <a:rPr lang="it-IT" sz="2000" dirty="0">
                <a:solidFill>
                  <a:schemeClr val="tx1"/>
                </a:solidFill>
              </a:rPr>
              <a:t>è quello che sa decentrarsi anche in riferimento al progetto e a degli ideali-valori, a delle memorie.</a:t>
            </a:r>
          </a:p>
          <a:p>
            <a:pPr algn="just"/>
            <a:r>
              <a:rPr lang="it-IT" sz="2000" b="1" dirty="0">
                <a:solidFill>
                  <a:srgbClr val="FF0000"/>
                </a:solidFill>
              </a:rPr>
              <a:t>L'animatore ha la consapevolezza </a:t>
            </a:r>
            <a:r>
              <a:rPr lang="it-IT" sz="2000" dirty="0">
                <a:solidFill>
                  <a:schemeClr val="tx1"/>
                </a:solidFill>
              </a:rPr>
              <a:t>di servire qualcosa più grande di lui e di tutti; questo qualcosa è nient'altro che la vita, con il mistero che essa si porta, con le sue ragioni e la sua «storia a più voci». </a:t>
            </a:r>
          </a:p>
          <a:p>
            <a:pPr algn="just"/>
            <a:r>
              <a:rPr lang="it-IT" sz="2000" b="1" dirty="0">
                <a:solidFill>
                  <a:srgbClr val="FF0000"/>
                </a:solidFill>
              </a:rPr>
              <a:t>L'animatore non riduce </a:t>
            </a:r>
            <a:r>
              <a:rPr lang="it-IT" sz="2000" dirty="0">
                <a:solidFill>
                  <a:schemeClr val="tx1"/>
                </a:solidFill>
              </a:rPr>
              <a:t>mai il suo intervento a solo o a semplice monologo.</a:t>
            </a:r>
          </a:p>
        </p:txBody>
      </p:sp>
      <p:sp>
        <p:nvSpPr>
          <p:cNvPr id="4" name="Segnaposto data 3"/>
          <p:cNvSpPr>
            <a:spLocks noGrp="1"/>
          </p:cNvSpPr>
          <p:nvPr>
            <p:ph type="dt" sz="half" idx="10"/>
          </p:nvPr>
        </p:nvSpPr>
        <p:spPr/>
        <p:txBody>
          <a:bodyPr/>
          <a:lstStyle/>
          <a:p>
            <a:r>
              <a:rPr lang="it-IT"/>
              <a:t>21/08/2020</a:t>
            </a:r>
          </a:p>
        </p:txBody>
      </p:sp>
      <p:sp>
        <p:nvSpPr>
          <p:cNvPr id="5" name="Segnaposto numero diapositiva 4"/>
          <p:cNvSpPr>
            <a:spLocks noGrp="1"/>
          </p:cNvSpPr>
          <p:nvPr>
            <p:ph type="sldNum" sz="quarter" idx="12"/>
          </p:nvPr>
        </p:nvSpPr>
        <p:spPr/>
        <p:txBody>
          <a:bodyPr/>
          <a:lstStyle/>
          <a:p>
            <a:fld id="{970596EC-34A4-42AA-A5B9-9DA3E43AF6DF}" type="slidenum">
              <a:rPr lang="it-IT" smtClean="0"/>
              <a:pPr/>
              <a:t>27</a:t>
            </a:fld>
            <a:endParaRPr lang="it-IT" dirty="0"/>
          </a:p>
        </p:txBody>
      </p:sp>
      <p:sp>
        <p:nvSpPr>
          <p:cNvPr id="6" name="CasellaDiTesto 5"/>
          <p:cNvSpPr txBox="1"/>
          <p:nvPr/>
        </p:nvSpPr>
        <p:spPr>
          <a:xfrm>
            <a:off x="0" y="1556792"/>
            <a:ext cx="9144000" cy="461665"/>
          </a:xfrm>
          <a:prstGeom prst="rect">
            <a:avLst/>
          </a:prstGeom>
          <a:noFill/>
        </p:spPr>
        <p:txBody>
          <a:bodyPr wrap="square" rtlCol="0">
            <a:spAutoFit/>
          </a:bodyPr>
          <a:lstStyle/>
          <a:p>
            <a:pPr algn="ctr"/>
            <a:r>
              <a:rPr lang="it-IT" sz="2400" b="1" dirty="0">
                <a:solidFill>
                  <a:srgbClr val="0070C0"/>
                </a:solidFill>
              </a:rPr>
              <a:t>Contro l’illusione di onnipotenza (3)</a:t>
            </a:r>
          </a:p>
        </p:txBody>
      </p:sp>
      <p:pic>
        <p:nvPicPr>
          <p:cNvPr id="25602" name="Picture 2" descr="C:\Users\Master\Desktop\23.jpg"/>
          <p:cNvPicPr>
            <a:picLocks noChangeAspect="1" noChangeArrowheads="1"/>
          </p:cNvPicPr>
          <p:nvPr/>
        </p:nvPicPr>
        <p:blipFill>
          <a:blip r:embed="rId2" cstate="print"/>
          <a:srcRect l="10573" r="7484"/>
          <a:stretch>
            <a:fillRect/>
          </a:stretch>
        </p:blipFill>
        <p:spPr bwMode="auto">
          <a:xfrm>
            <a:off x="5364467" y="2852936"/>
            <a:ext cx="3547703" cy="2664296"/>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25602"/>
                                        </p:tgtEl>
                                        <p:attrNameLst>
                                          <p:attrName>style.visibility</p:attrName>
                                        </p:attrNameLst>
                                      </p:cBhvr>
                                      <p:to>
                                        <p:strVal val="visible"/>
                                      </p:to>
                                    </p:set>
                                    <p:anim calcmode="lin" valueType="num">
                                      <p:cBhvr>
                                        <p:cTn id="7" dur="500" fill="hold"/>
                                        <p:tgtEl>
                                          <p:spTgt spid="25602"/>
                                        </p:tgtEl>
                                        <p:attrNameLst>
                                          <p:attrName>ppt_w</p:attrName>
                                        </p:attrNameLst>
                                      </p:cBhvr>
                                      <p:tavLst>
                                        <p:tav tm="0">
                                          <p:val>
                                            <p:fltVal val="0"/>
                                          </p:val>
                                        </p:tav>
                                        <p:tav tm="100000">
                                          <p:val>
                                            <p:strVal val="#ppt_w"/>
                                          </p:val>
                                        </p:tav>
                                      </p:tavLst>
                                    </p:anim>
                                    <p:anim calcmode="lin" valueType="num">
                                      <p:cBhvr>
                                        <p:cTn id="8" dur="500" fill="hold"/>
                                        <p:tgtEl>
                                          <p:spTgt spid="25602"/>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animEffect transition="in" filter="fade">
                                      <p:cBhvr>
                                        <p:cTn id="13" dur="1000"/>
                                        <p:tgtEl>
                                          <p:spTgt spid="3">
                                            <p:bg/>
                                          </p:spTgt>
                                        </p:tgtEl>
                                      </p:cBhvr>
                                    </p:animEffect>
                                    <p:anim calcmode="lin" valueType="num">
                                      <p:cBhvr>
                                        <p:cTn id="14" dur="1000" fill="hold"/>
                                        <p:tgtEl>
                                          <p:spTgt spid="3">
                                            <p:bg/>
                                          </p:spTgt>
                                        </p:tgtEl>
                                        <p:attrNameLst>
                                          <p:attrName>ppt_x</p:attrName>
                                        </p:attrNameLst>
                                      </p:cBhvr>
                                      <p:tavLst>
                                        <p:tav tm="0">
                                          <p:val>
                                            <p:strVal val="#ppt_x"/>
                                          </p:val>
                                        </p:tav>
                                        <p:tav tm="100000">
                                          <p:val>
                                            <p:strVal val="#ppt_x"/>
                                          </p:val>
                                        </p:tav>
                                      </p:tavLst>
                                    </p:anim>
                                    <p:anim calcmode="lin" valueType="num">
                                      <p:cBhvr>
                                        <p:cTn id="15"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0" end="0"/>
                                            </p:txEl>
                                          </p:spTgt>
                                        </p:tgtEl>
                                        <p:attrNameLst>
                                          <p:attrName>style.visibility</p:attrName>
                                        </p:attrNameLst>
                                      </p:cBhvr>
                                      <p:to>
                                        <p:strVal val="visible"/>
                                      </p:to>
                                    </p:set>
                                    <p:animEffect transition="in" filter="fade">
                                      <p:cBhvr>
                                        <p:cTn id="20" dur="1000"/>
                                        <p:tgtEl>
                                          <p:spTgt spid="3">
                                            <p:txEl>
                                              <p:pRg st="0" end="0"/>
                                            </p:txEl>
                                          </p:spTgt>
                                        </p:tgtEl>
                                      </p:cBhvr>
                                    </p:animEffect>
                                    <p:anim calcmode="lin" valueType="num">
                                      <p:cBhvr>
                                        <p:cTn id="21"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animEffect transition="in" filter="fade">
                                      <p:cBhvr>
                                        <p:cTn id="27" dur="1000"/>
                                        <p:tgtEl>
                                          <p:spTgt spid="3">
                                            <p:txEl>
                                              <p:pRg st="1" end="1"/>
                                            </p:txEl>
                                          </p:spTgt>
                                        </p:tgtEl>
                                      </p:cBhvr>
                                    </p:animEffect>
                                    <p:anim calcmode="lin" valueType="num">
                                      <p:cBhvr>
                                        <p:cTn id="2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2" end="2"/>
                                            </p:txEl>
                                          </p:spTgt>
                                        </p:tgtEl>
                                        <p:attrNameLst>
                                          <p:attrName>style.visibility</p:attrName>
                                        </p:attrNameLst>
                                      </p:cBhvr>
                                      <p:to>
                                        <p:strVal val="visible"/>
                                      </p:to>
                                    </p:set>
                                    <p:animEffect transition="in" filter="fade">
                                      <p:cBhvr>
                                        <p:cTn id="34" dur="1000"/>
                                        <p:tgtEl>
                                          <p:spTgt spid="3">
                                            <p:txEl>
                                              <p:pRg st="2" end="2"/>
                                            </p:txEl>
                                          </p:spTgt>
                                        </p:tgtEl>
                                      </p:cBhvr>
                                    </p:animEffect>
                                    <p:anim calcmode="lin" valueType="num">
                                      <p:cBhvr>
                                        <p:cTn id="3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3" end="3"/>
                                            </p:txEl>
                                          </p:spTgt>
                                        </p:tgtEl>
                                        <p:attrNameLst>
                                          <p:attrName>style.visibility</p:attrName>
                                        </p:attrNameLst>
                                      </p:cBhvr>
                                      <p:to>
                                        <p:strVal val="visible"/>
                                      </p:to>
                                    </p:set>
                                    <p:animEffect transition="in" filter="fade">
                                      <p:cBhvr>
                                        <p:cTn id="41" dur="1000"/>
                                        <p:tgtEl>
                                          <p:spTgt spid="3">
                                            <p:txEl>
                                              <p:pRg st="3" end="3"/>
                                            </p:txEl>
                                          </p:spTgt>
                                        </p:tgtEl>
                                      </p:cBhvr>
                                    </p:animEffect>
                                    <p:anim calcmode="lin" valueType="num">
                                      <p:cBhvr>
                                        <p:cTn id="4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0"/>
            <a:ext cx="8640960" cy="1470025"/>
          </a:xfrm>
        </p:spPr>
        <p:txBody>
          <a:bodyPr>
            <a:normAutofit/>
          </a:bodyPr>
          <a:lstStyle/>
          <a:p>
            <a:r>
              <a:rPr lang="it-IT" b="1" dirty="0">
                <a:solidFill>
                  <a:srgbClr val="FF0000"/>
                </a:solidFill>
              </a:rPr>
              <a:t>La formazione dell’animatore </a:t>
            </a:r>
            <a:br>
              <a:rPr lang="it-IT" b="1" dirty="0">
                <a:solidFill>
                  <a:srgbClr val="FF0000"/>
                </a:solidFill>
              </a:rPr>
            </a:br>
            <a:r>
              <a:rPr lang="it-IT" b="1" dirty="0">
                <a:solidFill>
                  <a:srgbClr val="FF0000"/>
                </a:solidFill>
              </a:rPr>
              <a:t>dei preadolescenti</a:t>
            </a:r>
          </a:p>
        </p:txBody>
      </p:sp>
      <p:sp>
        <p:nvSpPr>
          <p:cNvPr id="3" name="Sottotitolo 2"/>
          <p:cNvSpPr>
            <a:spLocks noGrp="1"/>
          </p:cNvSpPr>
          <p:nvPr>
            <p:ph type="subTitle" idx="1"/>
          </p:nvPr>
        </p:nvSpPr>
        <p:spPr>
          <a:xfrm>
            <a:off x="3923928" y="2132856"/>
            <a:ext cx="4896544" cy="4176464"/>
          </a:xfrm>
          <a:solidFill>
            <a:srgbClr val="FFFF00"/>
          </a:solidFill>
          <a:ln w="25400">
            <a:solidFill>
              <a:srgbClr val="FF0000"/>
            </a:solidFill>
          </a:ln>
        </p:spPr>
        <p:txBody>
          <a:bodyPr>
            <a:noAutofit/>
          </a:bodyPr>
          <a:lstStyle/>
          <a:p>
            <a:pPr algn="just"/>
            <a:r>
              <a:rPr lang="it-IT" sz="2000" b="1" dirty="0">
                <a:solidFill>
                  <a:srgbClr val="FF0000"/>
                </a:solidFill>
              </a:rPr>
              <a:t>L'animatore gestisce </a:t>
            </a:r>
            <a:r>
              <a:rPr lang="it-IT" sz="2000" dirty="0">
                <a:solidFill>
                  <a:schemeClr val="tx1"/>
                </a:solidFill>
              </a:rPr>
              <a:t>e assicura una funzione per la vita. </a:t>
            </a:r>
          </a:p>
          <a:p>
            <a:pPr algn="just"/>
            <a:r>
              <a:rPr lang="it-IT" sz="2000" b="1" dirty="0">
                <a:solidFill>
                  <a:srgbClr val="FF0000"/>
                </a:solidFill>
              </a:rPr>
              <a:t>Egli si </a:t>
            </a:r>
            <a:r>
              <a:rPr lang="it-IT" sz="2000" b="1" dirty="0" err="1">
                <a:solidFill>
                  <a:srgbClr val="FF0000"/>
                </a:solidFill>
              </a:rPr>
              <a:t>autocomprende</a:t>
            </a:r>
            <a:r>
              <a:rPr lang="it-IT" sz="2000" b="1" dirty="0">
                <a:solidFill>
                  <a:srgbClr val="FF0000"/>
                </a:solidFill>
              </a:rPr>
              <a:t> </a:t>
            </a:r>
            <a:r>
              <a:rPr lang="it-IT" sz="2000" dirty="0">
                <a:solidFill>
                  <a:schemeClr val="tx1"/>
                </a:solidFill>
              </a:rPr>
              <a:t>al servizio di essa. È uno che si sforza di mettere la vita, quella di tutti a partire da chi ne ha di meno, al centro, perché davvero sia abbondante per tutti. </a:t>
            </a:r>
          </a:p>
          <a:p>
            <a:pPr algn="just"/>
            <a:r>
              <a:rPr lang="it-IT" sz="2000" b="1" dirty="0">
                <a:solidFill>
                  <a:srgbClr val="FF0000"/>
                </a:solidFill>
              </a:rPr>
              <a:t>Per questo è attento </a:t>
            </a:r>
            <a:r>
              <a:rPr lang="it-IT" sz="2000" dirty="0">
                <a:solidFill>
                  <a:schemeClr val="tx1"/>
                </a:solidFill>
              </a:rPr>
              <a:t>a collocare «tutta la vita in tutte le situazioni» al centro. </a:t>
            </a:r>
          </a:p>
          <a:p>
            <a:pPr algn="just"/>
            <a:r>
              <a:rPr lang="it-IT" sz="2000" b="1" dirty="0">
                <a:solidFill>
                  <a:srgbClr val="FF0000"/>
                </a:solidFill>
              </a:rPr>
              <a:t>E questo </a:t>
            </a:r>
            <a:r>
              <a:rPr lang="it-IT" sz="2000" dirty="0">
                <a:solidFill>
                  <a:schemeClr val="tx1"/>
                </a:solidFill>
              </a:rPr>
              <a:t>lo fa attraverso l'impegno e la competenza ad assicurare un circuito di comunicazione della vita e sulla vita tra i soggetti, arricchito proprio dal loro giocarsi nella differenza e nell'alterità.</a:t>
            </a:r>
          </a:p>
        </p:txBody>
      </p:sp>
      <p:sp>
        <p:nvSpPr>
          <p:cNvPr id="4" name="Segnaposto data 3"/>
          <p:cNvSpPr>
            <a:spLocks noGrp="1"/>
          </p:cNvSpPr>
          <p:nvPr>
            <p:ph type="dt" sz="half" idx="10"/>
          </p:nvPr>
        </p:nvSpPr>
        <p:spPr/>
        <p:txBody>
          <a:bodyPr/>
          <a:lstStyle/>
          <a:p>
            <a:r>
              <a:rPr lang="it-IT"/>
              <a:t>21/08/2020</a:t>
            </a:r>
          </a:p>
        </p:txBody>
      </p:sp>
      <p:sp>
        <p:nvSpPr>
          <p:cNvPr id="5" name="Segnaposto numero diapositiva 4"/>
          <p:cNvSpPr>
            <a:spLocks noGrp="1"/>
          </p:cNvSpPr>
          <p:nvPr>
            <p:ph type="sldNum" sz="quarter" idx="12"/>
          </p:nvPr>
        </p:nvSpPr>
        <p:spPr/>
        <p:txBody>
          <a:bodyPr/>
          <a:lstStyle/>
          <a:p>
            <a:fld id="{970596EC-34A4-42AA-A5B9-9DA3E43AF6DF}" type="slidenum">
              <a:rPr lang="it-IT" smtClean="0"/>
              <a:pPr/>
              <a:t>28</a:t>
            </a:fld>
            <a:endParaRPr lang="it-IT" dirty="0"/>
          </a:p>
        </p:txBody>
      </p:sp>
      <p:sp>
        <p:nvSpPr>
          <p:cNvPr id="6" name="CasellaDiTesto 5"/>
          <p:cNvSpPr txBox="1"/>
          <p:nvPr/>
        </p:nvSpPr>
        <p:spPr>
          <a:xfrm>
            <a:off x="0" y="1556792"/>
            <a:ext cx="9144000" cy="461665"/>
          </a:xfrm>
          <a:prstGeom prst="rect">
            <a:avLst/>
          </a:prstGeom>
          <a:noFill/>
        </p:spPr>
        <p:txBody>
          <a:bodyPr wrap="square" rtlCol="0">
            <a:spAutoFit/>
          </a:bodyPr>
          <a:lstStyle/>
          <a:p>
            <a:pPr algn="ctr"/>
            <a:r>
              <a:rPr lang="it-IT" sz="2400" b="1" dirty="0">
                <a:solidFill>
                  <a:srgbClr val="0070C0"/>
                </a:solidFill>
              </a:rPr>
              <a:t>La spiritualità dell’animatore: una competenza esistenziale (1)</a:t>
            </a:r>
          </a:p>
        </p:txBody>
      </p:sp>
      <p:pic>
        <p:nvPicPr>
          <p:cNvPr id="26626" name="Picture 2" descr="C:\Users\Master\Desktop\4.jpg"/>
          <p:cNvPicPr>
            <a:picLocks noChangeAspect="1" noChangeArrowheads="1"/>
          </p:cNvPicPr>
          <p:nvPr/>
        </p:nvPicPr>
        <p:blipFill>
          <a:blip r:embed="rId2" cstate="print"/>
          <a:srcRect/>
          <a:stretch>
            <a:fillRect/>
          </a:stretch>
        </p:blipFill>
        <p:spPr bwMode="auto">
          <a:xfrm>
            <a:off x="100114" y="3068960"/>
            <a:ext cx="3728986" cy="2088232"/>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26626"/>
                                        </p:tgtEl>
                                        <p:attrNameLst>
                                          <p:attrName>style.visibility</p:attrName>
                                        </p:attrNameLst>
                                      </p:cBhvr>
                                      <p:to>
                                        <p:strVal val="visible"/>
                                      </p:to>
                                    </p:set>
                                    <p:anim calcmode="lin" valueType="num">
                                      <p:cBhvr>
                                        <p:cTn id="7" dur="500" fill="hold"/>
                                        <p:tgtEl>
                                          <p:spTgt spid="26626"/>
                                        </p:tgtEl>
                                        <p:attrNameLst>
                                          <p:attrName>ppt_w</p:attrName>
                                        </p:attrNameLst>
                                      </p:cBhvr>
                                      <p:tavLst>
                                        <p:tav tm="0">
                                          <p:val>
                                            <p:fltVal val="0"/>
                                          </p:val>
                                        </p:tav>
                                        <p:tav tm="100000">
                                          <p:val>
                                            <p:strVal val="#ppt_w"/>
                                          </p:val>
                                        </p:tav>
                                      </p:tavLst>
                                    </p:anim>
                                    <p:anim calcmode="lin" valueType="num">
                                      <p:cBhvr>
                                        <p:cTn id="8" dur="500" fill="hold"/>
                                        <p:tgtEl>
                                          <p:spTgt spid="26626"/>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animEffect transition="in" filter="fade">
                                      <p:cBhvr>
                                        <p:cTn id="13" dur="1000"/>
                                        <p:tgtEl>
                                          <p:spTgt spid="3">
                                            <p:bg/>
                                          </p:spTgt>
                                        </p:tgtEl>
                                      </p:cBhvr>
                                    </p:animEffect>
                                    <p:anim calcmode="lin" valueType="num">
                                      <p:cBhvr>
                                        <p:cTn id="14" dur="1000" fill="hold"/>
                                        <p:tgtEl>
                                          <p:spTgt spid="3">
                                            <p:bg/>
                                          </p:spTgt>
                                        </p:tgtEl>
                                        <p:attrNameLst>
                                          <p:attrName>ppt_x</p:attrName>
                                        </p:attrNameLst>
                                      </p:cBhvr>
                                      <p:tavLst>
                                        <p:tav tm="0">
                                          <p:val>
                                            <p:strVal val="#ppt_x"/>
                                          </p:val>
                                        </p:tav>
                                        <p:tav tm="100000">
                                          <p:val>
                                            <p:strVal val="#ppt_x"/>
                                          </p:val>
                                        </p:tav>
                                      </p:tavLst>
                                    </p:anim>
                                    <p:anim calcmode="lin" valueType="num">
                                      <p:cBhvr>
                                        <p:cTn id="15"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0" end="0"/>
                                            </p:txEl>
                                          </p:spTgt>
                                        </p:tgtEl>
                                        <p:attrNameLst>
                                          <p:attrName>style.visibility</p:attrName>
                                        </p:attrNameLst>
                                      </p:cBhvr>
                                      <p:to>
                                        <p:strVal val="visible"/>
                                      </p:to>
                                    </p:set>
                                    <p:animEffect transition="in" filter="fade">
                                      <p:cBhvr>
                                        <p:cTn id="20" dur="1000"/>
                                        <p:tgtEl>
                                          <p:spTgt spid="3">
                                            <p:txEl>
                                              <p:pRg st="0" end="0"/>
                                            </p:txEl>
                                          </p:spTgt>
                                        </p:tgtEl>
                                      </p:cBhvr>
                                    </p:animEffect>
                                    <p:anim calcmode="lin" valueType="num">
                                      <p:cBhvr>
                                        <p:cTn id="21"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animEffect transition="in" filter="fade">
                                      <p:cBhvr>
                                        <p:cTn id="27" dur="1000"/>
                                        <p:tgtEl>
                                          <p:spTgt spid="3">
                                            <p:txEl>
                                              <p:pRg st="1" end="1"/>
                                            </p:txEl>
                                          </p:spTgt>
                                        </p:tgtEl>
                                      </p:cBhvr>
                                    </p:animEffect>
                                    <p:anim calcmode="lin" valueType="num">
                                      <p:cBhvr>
                                        <p:cTn id="2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2" end="2"/>
                                            </p:txEl>
                                          </p:spTgt>
                                        </p:tgtEl>
                                        <p:attrNameLst>
                                          <p:attrName>style.visibility</p:attrName>
                                        </p:attrNameLst>
                                      </p:cBhvr>
                                      <p:to>
                                        <p:strVal val="visible"/>
                                      </p:to>
                                    </p:set>
                                    <p:animEffect transition="in" filter="fade">
                                      <p:cBhvr>
                                        <p:cTn id="34" dur="1000"/>
                                        <p:tgtEl>
                                          <p:spTgt spid="3">
                                            <p:txEl>
                                              <p:pRg st="2" end="2"/>
                                            </p:txEl>
                                          </p:spTgt>
                                        </p:tgtEl>
                                      </p:cBhvr>
                                    </p:animEffect>
                                    <p:anim calcmode="lin" valueType="num">
                                      <p:cBhvr>
                                        <p:cTn id="3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3" end="3"/>
                                            </p:txEl>
                                          </p:spTgt>
                                        </p:tgtEl>
                                        <p:attrNameLst>
                                          <p:attrName>style.visibility</p:attrName>
                                        </p:attrNameLst>
                                      </p:cBhvr>
                                      <p:to>
                                        <p:strVal val="visible"/>
                                      </p:to>
                                    </p:set>
                                    <p:animEffect transition="in" filter="fade">
                                      <p:cBhvr>
                                        <p:cTn id="41" dur="1000"/>
                                        <p:tgtEl>
                                          <p:spTgt spid="3">
                                            <p:txEl>
                                              <p:pRg st="3" end="3"/>
                                            </p:txEl>
                                          </p:spTgt>
                                        </p:tgtEl>
                                      </p:cBhvr>
                                    </p:animEffect>
                                    <p:anim calcmode="lin" valueType="num">
                                      <p:cBhvr>
                                        <p:cTn id="4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0"/>
            <a:ext cx="8640960" cy="1470025"/>
          </a:xfrm>
        </p:spPr>
        <p:txBody>
          <a:bodyPr>
            <a:normAutofit/>
          </a:bodyPr>
          <a:lstStyle/>
          <a:p>
            <a:r>
              <a:rPr lang="it-IT" b="1" dirty="0">
                <a:solidFill>
                  <a:srgbClr val="FF0000"/>
                </a:solidFill>
              </a:rPr>
              <a:t>La formazione dell’animatore </a:t>
            </a:r>
            <a:br>
              <a:rPr lang="it-IT" b="1" dirty="0">
                <a:solidFill>
                  <a:srgbClr val="FF0000"/>
                </a:solidFill>
              </a:rPr>
            </a:br>
            <a:r>
              <a:rPr lang="it-IT" b="1" dirty="0">
                <a:solidFill>
                  <a:srgbClr val="FF0000"/>
                </a:solidFill>
              </a:rPr>
              <a:t>dei preadolescenti</a:t>
            </a:r>
          </a:p>
        </p:txBody>
      </p:sp>
      <p:sp>
        <p:nvSpPr>
          <p:cNvPr id="3" name="Sottotitolo 2"/>
          <p:cNvSpPr>
            <a:spLocks noGrp="1"/>
          </p:cNvSpPr>
          <p:nvPr>
            <p:ph type="subTitle" idx="1"/>
          </p:nvPr>
        </p:nvSpPr>
        <p:spPr>
          <a:xfrm>
            <a:off x="251520" y="2204864"/>
            <a:ext cx="4896544" cy="4176464"/>
          </a:xfrm>
          <a:solidFill>
            <a:srgbClr val="FFFF00"/>
          </a:solidFill>
          <a:ln w="25400">
            <a:solidFill>
              <a:srgbClr val="FF0000"/>
            </a:solidFill>
          </a:ln>
        </p:spPr>
        <p:txBody>
          <a:bodyPr>
            <a:noAutofit/>
          </a:bodyPr>
          <a:lstStyle/>
          <a:p>
            <a:pPr algn="just"/>
            <a:r>
              <a:rPr lang="it-IT" sz="2000" b="1" dirty="0">
                <a:solidFill>
                  <a:srgbClr val="FF0000"/>
                </a:solidFill>
              </a:rPr>
              <a:t>Si tratta di una competenza esistenziale</a:t>
            </a:r>
            <a:r>
              <a:rPr lang="it-IT" sz="2000" dirty="0">
                <a:solidFill>
                  <a:schemeClr val="tx1"/>
                </a:solidFill>
              </a:rPr>
              <a:t> che coinvolge anche «tutto il resto della vita dell'animatore», anche quegli ambiti che, immediatamente, non sembrerebbero aver nulla a che fare con la relazione educativa col gruppo di animazione. </a:t>
            </a:r>
          </a:p>
          <a:p>
            <a:pPr algn="just"/>
            <a:r>
              <a:rPr lang="it-IT" sz="2000" b="1" dirty="0">
                <a:solidFill>
                  <a:srgbClr val="FF0000"/>
                </a:solidFill>
              </a:rPr>
              <a:t>Il recupero alla consapevolezza </a:t>
            </a:r>
            <a:r>
              <a:rPr lang="it-IT" sz="2000" dirty="0">
                <a:solidFill>
                  <a:schemeClr val="tx1"/>
                </a:solidFill>
              </a:rPr>
              <a:t>della propria identità di «educatore», cioè di colui che vive e apprende la responsabilità sulla vita verso le nuove generazioni, ci sembra possa divenire il «nucleo portante e centrale» di ogni spiritualità giovanile che matura verso una consapevolezza di fede adulta.</a:t>
            </a:r>
          </a:p>
        </p:txBody>
      </p:sp>
      <p:sp>
        <p:nvSpPr>
          <p:cNvPr id="4" name="Segnaposto data 3"/>
          <p:cNvSpPr>
            <a:spLocks noGrp="1"/>
          </p:cNvSpPr>
          <p:nvPr>
            <p:ph type="dt" sz="half" idx="10"/>
          </p:nvPr>
        </p:nvSpPr>
        <p:spPr/>
        <p:txBody>
          <a:bodyPr/>
          <a:lstStyle/>
          <a:p>
            <a:r>
              <a:rPr lang="it-IT"/>
              <a:t>21/08/2020</a:t>
            </a:r>
          </a:p>
        </p:txBody>
      </p:sp>
      <p:sp>
        <p:nvSpPr>
          <p:cNvPr id="5" name="Segnaposto numero diapositiva 4"/>
          <p:cNvSpPr>
            <a:spLocks noGrp="1"/>
          </p:cNvSpPr>
          <p:nvPr>
            <p:ph type="sldNum" sz="quarter" idx="12"/>
          </p:nvPr>
        </p:nvSpPr>
        <p:spPr/>
        <p:txBody>
          <a:bodyPr/>
          <a:lstStyle/>
          <a:p>
            <a:fld id="{970596EC-34A4-42AA-A5B9-9DA3E43AF6DF}" type="slidenum">
              <a:rPr lang="it-IT" smtClean="0"/>
              <a:pPr/>
              <a:t>29</a:t>
            </a:fld>
            <a:endParaRPr lang="it-IT" dirty="0"/>
          </a:p>
        </p:txBody>
      </p:sp>
      <p:sp>
        <p:nvSpPr>
          <p:cNvPr id="6" name="CasellaDiTesto 5"/>
          <p:cNvSpPr txBox="1"/>
          <p:nvPr/>
        </p:nvSpPr>
        <p:spPr>
          <a:xfrm>
            <a:off x="0" y="1556792"/>
            <a:ext cx="9144000" cy="461665"/>
          </a:xfrm>
          <a:prstGeom prst="rect">
            <a:avLst/>
          </a:prstGeom>
          <a:noFill/>
        </p:spPr>
        <p:txBody>
          <a:bodyPr wrap="square" rtlCol="0">
            <a:spAutoFit/>
          </a:bodyPr>
          <a:lstStyle/>
          <a:p>
            <a:pPr algn="ctr"/>
            <a:r>
              <a:rPr lang="it-IT" sz="2400" b="1" dirty="0">
                <a:solidFill>
                  <a:srgbClr val="0070C0"/>
                </a:solidFill>
              </a:rPr>
              <a:t>La spiritualità dell’animatore: una competenza esistenziale (2)</a:t>
            </a:r>
          </a:p>
        </p:txBody>
      </p:sp>
      <p:pic>
        <p:nvPicPr>
          <p:cNvPr id="27650" name="Picture 2" descr="C:\Users\Master\Desktop\1.jpg"/>
          <p:cNvPicPr>
            <a:picLocks noChangeAspect="1" noChangeArrowheads="1"/>
          </p:cNvPicPr>
          <p:nvPr/>
        </p:nvPicPr>
        <p:blipFill>
          <a:blip r:embed="rId2" cstate="print"/>
          <a:srcRect l="18609" r="13934"/>
          <a:stretch>
            <a:fillRect/>
          </a:stretch>
        </p:blipFill>
        <p:spPr bwMode="auto">
          <a:xfrm>
            <a:off x="5308265" y="2996952"/>
            <a:ext cx="3666615" cy="2592288"/>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27650"/>
                                        </p:tgtEl>
                                        <p:attrNameLst>
                                          <p:attrName>style.visibility</p:attrName>
                                        </p:attrNameLst>
                                      </p:cBhvr>
                                      <p:to>
                                        <p:strVal val="visible"/>
                                      </p:to>
                                    </p:set>
                                    <p:anim calcmode="lin" valueType="num">
                                      <p:cBhvr>
                                        <p:cTn id="7" dur="500" fill="hold"/>
                                        <p:tgtEl>
                                          <p:spTgt spid="27650"/>
                                        </p:tgtEl>
                                        <p:attrNameLst>
                                          <p:attrName>ppt_w</p:attrName>
                                        </p:attrNameLst>
                                      </p:cBhvr>
                                      <p:tavLst>
                                        <p:tav tm="0">
                                          <p:val>
                                            <p:fltVal val="0"/>
                                          </p:val>
                                        </p:tav>
                                        <p:tav tm="100000">
                                          <p:val>
                                            <p:strVal val="#ppt_w"/>
                                          </p:val>
                                        </p:tav>
                                      </p:tavLst>
                                    </p:anim>
                                    <p:anim calcmode="lin" valueType="num">
                                      <p:cBhvr>
                                        <p:cTn id="8" dur="500" fill="hold"/>
                                        <p:tgtEl>
                                          <p:spTgt spid="27650"/>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animEffect transition="in" filter="fade">
                                      <p:cBhvr>
                                        <p:cTn id="13" dur="1000"/>
                                        <p:tgtEl>
                                          <p:spTgt spid="3">
                                            <p:bg/>
                                          </p:spTgt>
                                        </p:tgtEl>
                                      </p:cBhvr>
                                    </p:animEffect>
                                    <p:anim calcmode="lin" valueType="num">
                                      <p:cBhvr>
                                        <p:cTn id="14" dur="1000" fill="hold"/>
                                        <p:tgtEl>
                                          <p:spTgt spid="3">
                                            <p:bg/>
                                          </p:spTgt>
                                        </p:tgtEl>
                                        <p:attrNameLst>
                                          <p:attrName>ppt_x</p:attrName>
                                        </p:attrNameLst>
                                      </p:cBhvr>
                                      <p:tavLst>
                                        <p:tav tm="0">
                                          <p:val>
                                            <p:strVal val="#ppt_x"/>
                                          </p:val>
                                        </p:tav>
                                        <p:tav tm="100000">
                                          <p:val>
                                            <p:strVal val="#ppt_x"/>
                                          </p:val>
                                        </p:tav>
                                      </p:tavLst>
                                    </p:anim>
                                    <p:anim calcmode="lin" valueType="num">
                                      <p:cBhvr>
                                        <p:cTn id="15"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0" end="0"/>
                                            </p:txEl>
                                          </p:spTgt>
                                        </p:tgtEl>
                                        <p:attrNameLst>
                                          <p:attrName>style.visibility</p:attrName>
                                        </p:attrNameLst>
                                      </p:cBhvr>
                                      <p:to>
                                        <p:strVal val="visible"/>
                                      </p:to>
                                    </p:set>
                                    <p:animEffect transition="in" filter="fade">
                                      <p:cBhvr>
                                        <p:cTn id="20" dur="1000"/>
                                        <p:tgtEl>
                                          <p:spTgt spid="3">
                                            <p:txEl>
                                              <p:pRg st="0" end="0"/>
                                            </p:txEl>
                                          </p:spTgt>
                                        </p:tgtEl>
                                      </p:cBhvr>
                                    </p:animEffect>
                                    <p:anim calcmode="lin" valueType="num">
                                      <p:cBhvr>
                                        <p:cTn id="21"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animEffect transition="in" filter="fade">
                                      <p:cBhvr>
                                        <p:cTn id="27" dur="1000"/>
                                        <p:tgtEl>
                                          <p:spTgt spid="3">
                                            <p:txEl>
                                              <p:pRg st="1" end="1"/>
                                            </p:txEl>
                                          </p:spTgt>
                                        </p:tgtEl>
                                      </p:cBhvr>
                                    </p:animEffect>
                                    <p:anim calcmode="lin" valueType="num">
                                      <p:cBhvr>
                                        <p:cTn id="2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0"/>
            <a:ext cx="8640960" cy="1470025"/>
          </a:xfrm>
        </p:spPr>
        <p:txBody>
          <a:bodyPr>
            <a:normAutofit/>
          </a:bodyPr>
          <a:lstStyle/>
          <a:p>
            <a:r>
              <a:rPr lang="it-IT" b="1" dirty="0">
                <a:solidFill>
                  <a:srgbClr val="FF0000"/>
                </a:solidFill>
              </a:rPr>
              <a:t>La formazione dell’animatore </a:t>
            </a:r>
            <a:br>
              <a:rPr lang="it-IT" b="1" dirty="0">
                <a:solidFill>
                  <a:srgbClr val="FF0000"/>
                </a:solidFill>
              </a:rPr>
            </a:br>
            <a:r>
              <a:rPr lang="it-IT" b="1" dirty="0">
                <a:solidFill>
                  <a:srgbClr val="FF0000"/>
                </a:solidFill>
              </a:rPr>
              <a:t>dei preadolescenti</a:t>
            </a:r>
          </a:p>
        </p:txBody>
      </p:sp>
      <p:sp>
        <p:nvSpPr>
          <p:cNvPr id="3" name="Sottotitolo 2"/>
          <p:cNvSpPr>
            <a:spLocks noGrp="1"/>
          </p:cNvSpPr>
          <p:nvPr>
            <p:ph type="subTitle" idx="1"/>
          </p:nvPr>
        </p:nvSpPr>
        <p:spPr>
          <a:xfrm>
            <a:off x="251520" y="1844824"/>
            <a:ext cx="5760640" cy="4491880"/>
          </a:xfrm>
          <a:solidFill>
            <a:srgbClr val="FFFF00"/>
          </a:solidFill>
          <a:ln w="25400">
            <a:solidFill>
              <a:srgbClr val="FF0000"/>
            </a:solidFill>
          </a:ln>
        </p:spPr>
        <p:txBody>
          <a:bodyPr>
            <a:noAutofit/>
          </a:bodyPr>
          <a:lstStyle/>
          <a:p>
            <a:pPr algn="just"/>
            <a:r>
              <a:rPr lang="it-IT" sz="2400" b="1" dirty="0">
                <a:solidFill>
                  <a:srgbClr val="FF0000"/>
                </a:solidFill>
              </a:rPr>
              <a:t>In tale contesto </a:t>
            </a:r>
            <a:r>
              <a:rPr lang="it-IT" sz="2400" dirty="0">
                <a:solidFill>
                  <a:schemeClr val="tx1"/>
                </a:solidFill>
              </a:rPr>
              <a:t>l'adulto esprime la sua competenza attraverso il ruolo istituzionalmente definito, e la rappresentazione che il ragazzo ha dell'adulto non si sporge molto al di là di detto ruolo. </a:t>
            </a:r>
          </a:p>
          <a:p>
            <a:pPr algn="just"/>
            <a:r>
              <a:rPr lang="it-IT" sz="2400" b="1" dirty="0">
                <a:solidFill>
                  <a:srgbClr val="FF0000"/>
                </a:solidFill>
              </a:rPr>
              <a:t>La trasposizione acritica </a:t>
            </a:r>
            <a:r>
              <a:rPr lang="it-IT" sz="2400" dirty="0">
                <a:solidFill>
                  <a:schemeClr val="tx1"/>
                </a:solidFill>
              </a:rPr>
              <a:t>di questi dati può provocare una grave distorsione nel pensare la stessa formazione dell'animatore: </a:t>
            </a:r>
            <a:r>
              <a:rPr lang="it-IT" sz="2400" b="1" dirty="0">
                <a:solidFill>
                  <a:schemeClr val="tx1"/>
                </a:solidFill>
              </a:rPr>
              <a:t>la accentuazione unilaterale del problema della competenza di ruolo quale competenza tecnica.</a:t>
            </a:r>
          </a:p>
        </p:txBody>
      </p:sp>
      <p:sp>
        <p:nvSpPr>
          <p:cNvPr id="4" name="Segnaposto data 3"/>
          <p:cNvSpPr>
            <a:spLocks noGrp="1"/>
          </p:cNvSpPr>
          <p:nvPr>
            <p:ph type="dt" sz="half" idx="10"/>
          </p:nvPr>
        </p:nvSpPr>
        <p:spPr/>
        <p:txBody>
          <a:bodyPr/>
          <a:lstStyle/>
          <a:p>
            <a:r>
              <a:rPr lang="it-IT"/>
              <a:t>21/08/2020</a:t>
            </a:r>
          </a:p>
        </p:txBody>
      </p:sp>
      <p:sp>
        <p:nvSpPr>
          <p:cNvPr id="5" name="Segnaposto numero diapositiva 4"/>
          <p:cNvSpPr>
            <a:spLocks noGrp="1"/>
          </p:cNvSpPr>
          <p:nvPr>
            <p:ph type="sldNum" sz="quarter" idx="12"/>
          </p:nvPr>
        </p:nvSpPr>
        <p:spPr/>
        <p:txBody>
          <a:bodyPr/>
          <a:lstStyle/>
          <a:p>
            <a:fld id="{970596EC-34A4-42AA-A5B9-9DA3E43AF6DF}" type="slidenum">
              <a:rPr lang="it-IT" smtClean="0"/>
              <a:pPr/>
              <a:t>3</a:t>
            </a:fld>
            <a:endParaRPr lang="it-IT" dirty="0"/>
          </a:p>
        </p:txBody>
      </p:sp>
      <p:pic>
        <p:nvPicPr>
          <p:cNvPr id="1026" name="Picture 2" descr="C:\Users\Master\Desktop\7.jpg"/>
          <p:cNvPicPr>
            <a:picLocks noChangeAspect="1" noChangeArrowheads="1"/>
          </p:cNvPicPr>
          <p:nvPr/>
        </p:nvPicPr>
        <p:blipFill>
          <a:blip r:embed="rId2" cstate="print"/>
          <a:srcRect/>
          <a:stretch>
            <a:fillRect/>
          </a:stretch>
        </p:blipFill>
        <p:spPr bwMode="auto">
          <a:xfrm>
            <a:off x="6084168" y="2996952"/>
            <a:ext cx="2921636" cy="1944216"/>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p:cTn id="7" dur="500" fill="hold"/>
                                        <p:tgtEl>
                                          <p:spTgt spid="1026"/>
                                        </p:tgtEl>
                                        <p:attrNameLst>
                                          <p:attrName>ppt_w</p:attrName>
                                        </p:attrNameLst>
                                      </p:cBhvr>
                                      <p:tavLst>
                                        <p:tav tm="0">
                                          <p:val>
                                            <p:fltVal val="0"/>
                                          </p:val>
                                        </p:tav>
                                        <p:tav tm="100000">
                                          <p:val>
                                            <p:strVal val="#ppt_w"/>
                                          </p:val>
                                        </p:tav>
                                      </p:tavLst>
                                    </p:anim>
                                    <p:anim calcmode="lin" valueType="num">
                                      <p:cBhvr>
                                        <p:cTn id="8" dur="500" fill="hold"/>
                                        <p:tgtEl>
                                          <p:spTgt spid="1026"/>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animEffect transition="in" filter="fade">
                                      <p:cBhvr>
                                        <p:cTn id="13" dur="1000"/>
                                        <p:tgtEl>
                                          <p:spTgt spid="3">
                                            <p:bg/>
                                          </p:spTgt>
                                        </p:tgtEl>
                                      </p:cBhvr>
                                    </p:animEffect>
                                    <p:anim calcmode="lin" valueType="num">
                                      <p:cBhvr>
                                        <p:cTn id="14" dur="1000" fill="hold"/>
                                        <p:tgtEl>
                                          <p:spTgt spid="3">
                                            <p:bg/>
                                          </p:spTgt>
                                        </p:tgtEl>
                                        <p:attrNameLst>
                                          <p:attrName>ppt_x</p:attrName>
                                        </p:attrNameLst>
                                      </p:cBhvr>
                                      <p:tavLst>
                                        <p:tav tm="0">
                                          <p:val>
                                            <p:strVal val="#ppt_x"/>
                                          </p:val>
                                        </p:tav>
                                        <p:tav tm="100000">
                                          <p:val>
                                            <p:strVal val="#ppt_x"/>
                                          </p:val>
                                        </p:tav>
                                      </p:tavLst>
                                    </p:anim>
                                    <p:anim calcmode="lin" valueType="num">
                                      <p:cBhvr>
                                        <p:cTn id="15"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0" end="0"/>
                                            </p:txEl>
                                          </p:spTgt>
                                        </p:tgtEl>
                                        <p:attrNameLst>
                                          <p:attrName>style.visibility</p:attrName>
                                        </p:attrNameLst>
                                      </p:cBhvr>
                                      <p:to>
                                        <p:strVal val="visible"/>
                                      </p:to>
                                    </p:set>
                                    <p:animEffect transition="in" filter="fade">
                                      <p:cBhvr>
                                        <p:cTn id="20" dur="1000"/>
                                        <p:tgtEl>
                                          <p:spTgt spid="3">
                                            <p:txEl>
                                              <p:pRg st="0" end="0"/>
                                            </p:txEl>
                                          </p:spTgt>
                                        </p:tgtEl>
                                      </p:cBhvr>
                                    </p:animEffect>
                                    <p:anim calcmode="lin" valueType="num">
                                      <p:cBhvr>
                                        <p:cTn id="21"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animEffect transition="in" filter="fade">
                                      <p:cBhvr>
                                        <p:cTn id="27" dur="1000"/>
                                        <p:tgtEl>
                                          <p:spTgt spid="3">
                                            <p:txEl>
                                              <p:pRg st="1" end="1"/>
                                            </p:txEl>
                                          </p:spTgt>
                                        </p:tgtEl>
                                      </p:cBhvr>
                                    </p:animEffect>
                                    <p:anim calcmode="lin" valueType="num">
                                      <p:cBhvr>
                                        <p:cTn id="2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0"/>
            <a:ext cx="8640960" cy="1470025"/>
          </a:xfrm>
        </p:spPr>
        <p:txBody>
          <a:bodyPr>
            <a:normAutofit/>
          </a:bodyPr>
          <a:lstStyle/>
          <a:p>
            <a:r>
              <a:rPr lang="it-IT" b="1" dirty="0">
                <a:solidFill>
                  <a:srgbClr val="FF0000"/>
                </a:solidFill>
              </a:rPr>
              <a:t>La formazione dell’animatore </a:t>
            </a:r>
            <a:br>
              <a:rPr lang="it-IT" b="1" dirty="0">
                <a:solidFill>
                  <a:srgbClr val="FF0000"/>
                </a:solidFill>
              </a:rPr>
            </a:br>
            <a:r>
              <a:rPr lang="it-IT" b="1" dirty="0">
                <a:solidFill>
                  <a:srgbClr val="FF0000"/>
                </a:solidFill>
              </a:rPr>
              <a:t>dei preadolescenti</a:t>
            </a:r>
          </a:p>
        </p:txBody>
      </p:sp>
      <p:sp>
        <p:nvSpPr>
          <p:cNvPr id="3" name="Sottotitolo 2"/>
          <p:cNvSpPr>
            <a:spLocks noGrp="1"/>
          </p:cNvSpPr>
          <p:nvPr>
            <p:ph type="subTitle" idx="1"/>
          </p:nvPr>
        </p:nvSpPr>
        <p:spPr>
          <a:xfrm>
            <a:off x="4283968" y="2132856"/>
            <a:ext cx="4608512" cy="4176464"/>
          </a:xfrm>
          <a:solidFill>
            <a:srgbClr val="FFFF00"/>
          </a:solidFill>
          <a:ln w="25400">
            <a:solidFill>
              <a:srgbClr val="FF0000"/>
            </a:solidFill>
          </a:ln>
        </p:spPr>
        <p:txBody>
          <a:bodyPr>
            <a:noAutofit/>
          </a:bodyPr>
          <a:lstStyle/>
          <a:p>
            <a:pPr algn="just"/>
            <a:r>
              <a:rPr lang="it-IT" sz="2000" b="1" dirty="0">
                <a:solidFill>
                  <a:srgbClr val="FF0000"/>
                </a:solidFill>
              </a:rPr>
              <a:t>Infatti ci chiediamo: </a:t>
            </a:r>
            <a:r>
              <a:rPr lang="it-IT" sz="2000" dirty="0">
                <a:solidFill>
                  <a:schemeClr val="tx1"/>
                </a:solidFill>
              </a:rPr>
              <a:t>si dà una identità matura, anche nella fede, che non viva la relazione educativa? </a:t>
            </a:r>
          </a:p>
          <a:p>
            <a:pPr algn="just"/>
            <a:r>
              <a:rPr lang="it-IT" sz="2000" b="1" dirty="0">
                <a:solidFill>
                  <a:srgbClr val="FF0000"/>
                </a:solidFill>
              </a:rPr>
              <a:t>È immaginabile un adulto </a:t>
            </a:r>
            <a:r>
              <a:rPr lang="it-IT" sz="2000" dirty="0">
                <a:solidFill>
                  <a:schemeClr val="tx1"/>
                </a:solidFill>
              </a:rPr>
              <a:t>che non senta sulla propria pelle la responsabilità verso il futuro, vissuta come responsabilità di attivare una comunicazione con le nuove generazioni, con «quegli altri» che vengono dopo di lui nel grande circuito della vita scandito dal tempo, per consegnare loro, come il segreto più prezioso, le ragioni che aiutano a vivere e a sperare?</a:t>
            </a:r>
          </a:p>
        </p:txBody>
      </p:sp>
      <p:sp>
        <p:nvSpPr>
          <p:cNvPr id="4" name="Segnaposto data 3"/>
          <p:cNvSpPr>
            <a:spLocks noGrp="1"/>
          </p:cNvSpPr>
          <p:nvPr>
            <p:ph type="dt" sz="half" idx="10"/>
          </p:nvPr>
        </p:nvSpPr>
        <p:spPr/>
        <p:txBody>
          <a:bodyPr/>
          <a:lstStyle/>
          <a:p>
            <a:r>
              <a:rPr lang="it-IT"/>
              <a:t>21/08/2020</a:t>
            </a:r>
          </a:p>
        </p:txBody>
      </p:sp>
      <p:sp>
        <p:nvSpPr>
          <p:cNvPr id="5" name="Segnaposto numero diapositiva 4"/>
          <p:cNvSpPr>
            <a:spLocks noGrp="1"/>
          </p:cNvSpPr>
          <p:nvPr>
            <p:ph type="sldNum" sz="quarter" idx="12"/>
          </p:nvPr>
        </p:nvSpPr>
        <p:spPr/>
        <p:txBody>
          <a:bodyPr/>
          <a:lstStyle/>
          <a:p>
            <a:fld id="{970596EC-34A4-42AA-A5B9-9DA3E43AF6DF}" type="slidenum">
              <a:rPr lang="it-IT" smtClean="0"/>
              <a:pPr/>
              <a:t>30</a:t>
            </a:fld>
            <a:endParaRPr lang="it-IT" dirty="0"/>
          </a:p>
        </p:txBody>
      </p:sp>
      <p:sp>
        <p:nvSpPr>
          <p:cNvPr id="6" name="CasellaDiTesto 5"/>
          <p:cNvSpPr txBox="1"/>
          <p:nvPr/>
        </p:nvSpPr>
        <p:spPr>
          <a:xfrm>
            <a:off x="0" y="1556792"/>
            <a:ext cx="9144000" cy="461665"/>
          </a:xfrm>
          <a:prstGeom prst="rect">
            <a:avLst/>
          </a:prstGeom>
          <a:noFill/>
        </p:spPr>
        <p:txBody>
          <a:bodyPr wrap="square" rtlCol="0">
            <a:spAutoFit/>
          </a:bodyPr>
          <a:lstStyle/>
          <a:p>
            <a:pPr algn="ctr"/>
            <a:r>
              <a:rPr lang="it-IT" sz="2400" b="1" dirty="0">
                <a:solidFill>
                  <a:srgbClr val="0070C0"/>
                </a:solidFill>
              </a:rPr>
              <a:t>La spiritualità dell’animatore: una competenza esistenziale (3)</a:t>
            </a:r>
          </a:p>
        </p:txBody>
      </p:sp>
      <p:pic>
        <p:nvPicPr>
          <p:cNvPr id="28674" name="Picture 2" descr="C:\Users\Master\Desktop\2.jpg"/>
          <p:cNvPicPr>
            <a:picLocks noChangeAspect="1" noChangeArrowheads="1"/>
          </p:cNvPicPr>
          <p:nvPr/>
        </p:nvPicPr>
        <p:blipFill>
          <a:blip r:embed="rId2" cstate="print"/>
          <a:srcRect/>
          <a:stretch>
            <a:fillRect/>
          </a:stretch>
        </p:blipFill>
        <p:spPr bwMode="auto">
          <a:xfrm>
            <a:off x="163316" y="2852936"/>
            <a:ext cx="4003723" cy="2664296"/>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28674"/>
                                        </p:tgtEl>
                                        <p:attrNameLst>
                                          <p:attrName>style.visibility</p:attrName>
                                        </p:attrNameLst>
                                      </p:cBhvr>
                                      <p:to>
                                        <p:strVal val="visible"/>
                                      </p:to>
                                    </p:set>
                                    <p:anim calcmode="lin" valueType="num">
                                      <p:cBhvr>
                                        <p:cTn id="7" dur="500" fill="hold"/>
                                        <p:tgtEl>
                                          <p:spTgt spid="28674"/>
                                        </p:tgtEl>
                                        <p:attrNameLst>
                                          <p:attrName>ppt_w</p:attrName>
                                        </p:attrNameLst>
                                      </p:cBhvr>
                                      <p:tavLst>
                                        <p:tav tm="0">
                                          <p:val>
                                            <p:fltVal val="0"/>
                                          </p:val>
                                        </p:tav>
                                        <p:tav tm="100000">
                                          <p:val>
                                            <p:strVal val="#ppt_w"/>
                                          </p:val>
                                        </p:tav>
                                      </p:tavLst>
                                    </p:anim>
                                    <p:anim calcmode="lin" valueType="num">
                                      <p:cBhvr>
                                        <p:cTn id="8" dur="500" fill="hold"/>
                                        <p:tgtEl>
                                          <p:spTgt spid="28674"/>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animEffect transition="in" filter="fade">
                                      <p:cBhvr>
                                        <p:cTn id="13" dur="1000"/>
                                        <p:tgtEl>
                                          <p:spTgt spid="3">
                                            <p:bg/>
                                          </p:spTgt>
                                        </p:tgtEl>
                                      </p:cBhvr>
                                    </p:animEffect>
                                    <p:anim calcmode="lin" valueType="num">
                                      <p:cBhvr>
                                        <p:cTn id="14" dur="1000" fill="hold"/>
                                        <p:tgtEl>
                                          <p:spTgt spid="3">
                                            <p:bg/>
                                          </p:spTgt>
                                        </p:tgtEl>
                                        <p:attrNameLst>
                                          <p:attrName>ppt_x</p:attrName>
                                        </p:attrNameLst>
                                      </p:cBhvr>
                                      <p:tavLst>
                                        <p:tav tm="0">
                                          <p:val>
                                            <p:strVal val="#ppt_x"/>
                                          </p:val>
                                        </p:tav>
                                        <p:tav tm="100000">
                                          <p:val>
                                            <p:strVal val="#ppt_x"/>
                                          </p:val>
                                        </p:tav>
                                      </p:tavLst>
                                    </p:anim>
                                    <p:anim calcmode="lin" valueType="num">
                                      <p:cBhvr>
                                        <p:cTn id="15"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0" end="0"/>
                                            </p:txEl>
                                          </p:spTgt>
                                        </p:tgtEl>
                                        <p:attrNameLst>
                                          <p:attrName>style.visibility</p:attrName>
                                        </p:attrNameLst>
                                      </p:cBhvr>
                                      <p:to>
                                        <p:strVal val="visible"/>
                                      </p:to>
                                    </p:set>
                                    <p:animEffect transition="in" filter="fade">
                                      <p:cBhvr>
                                        <p:cTn id="20" dur="1000"/>
                                        <p:tgtEl>
                                          <p:spTgt spid="3">
                                            <p:txEl>
                                              <p:pRg st="0" end="0"/>
                                            </p:txEl>
                                          </p:spTgt>
                                        </p:tgtEl>
                                      </p:cBhvr>
                                    </p:animEffect>
                                    <p:anim calcmode="lin" valueType="num">
                                      <p:cBhvr>
                                        <p:cTn id="21"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animEffect transition="in" filter="fade">
                                      <p:cBhvr>
                                        <p:cTn id="27" dur="1000"/>
                                        <p:tgtEl>
                                          <p:spTgt spid="3">
                                            <p:txEl>
                                              <p:pRg st="1" end="1"/>
                                            </p:txEl>
                                          </p:spTgt>
                                        </p:tgtEl>
                                      </p:cBhvr>
                                    </p:animEffect>
                                    <p:anim calcmode="lin" valueType="num">
                                      <p:cBhvr>
                                        <p:cTn id="2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0"/>
            <a:ext cx="8640960" cy="1470025"/>
          </a:xfrm>
        </p:spPr>
        <p:txBody>
          <a:bodyPr>
            <a:normAutofit/>
          </a:bodyPr>
          <a:lstStyle/>
          <a:p>
            <a:r>
              <a:rPr lang="it-IT" b="1" dirty="0">
                <a:solidFill>
                  <a:srgbClr val="FF0000"/>
                </a:solidFill>
              </a:rPr>
              <a:t>La formazione dell’animatore </a:t>
            </a:r>
            <a:br>
              <a:rPr lang="it-IT" b="1" dirty="0">
                <a:solidFill>
                  <a:srgbClr val="FF0000"/>
                </a:solidFill>
              </a:rPr>
            </a:br>
            <a:r>
              <a:rPr lang="it-IT" b="1" dirty="0">
                <a:solidFill>
                  <a:srgbClr val="FF0000"/>
                </a:solidFill>
              </a:rPr>
              <a:t>dei preadolescenti</a:t>
            </a:r>
          </a:p>
        </p:txBody>
      </p:sp>
      <p:sp>
        <p:nvSpPr>
          <p:cNvPr id="3" name="Sottotitolo 2"/>
          <p:cNvSpPr>
            <a:spLocks noGrp="1"/>
          </p:cNvSpPr>
          <p:nvPr>
            <p:ph type="subTitle" idx="1"/>
          </p:nvPr>
        </p:nvSpPr>
        <p:spPr>
          <a:xfrm>
            <a:off x="251520" y="2132856"/>
            <a:ext cx="5760640" cy="4176464"/>
          </a:xfrm>
          <a:solidFill>
            <a:srgbClr val="FFFF00"/>
          </a:solidFill>
          <a:ln w="25400">
            <a:solidFill>
              <a:srgbClr val="FF0000"/>
            </a:solidFill>
          </a:ln>
        </p:spPr>
        <p:txBody>
          <a:bodyPr>
            <a:noAutofit/>
          </a:bodyPr>
          <a:lstStyle/>
          <a:p>
            <a:pPr algn="just"/>
            <a:r>
              <a:rPr lang="it-IT" sz="2400" b="1" dirty="0">
                <a:solidFill>
                  <a:srgbClr val="FF0000"/>
                </a:solidFill>
              </a:rPr>
              <a:t>Ci piace utilizzare </a:t>
            </a:r>
            <a:r>
              <a:rPr lang="it-IT" sz="2400" dirty="0">
                <a:solidFill>
                  <a:schemeClr val="tx1"/>
                </a:solidFill>
              </a:rPr>
              <a:t>questo tema generatore quale modo interessante di ripensare il cuore della spiritualità-identità giovanile, ma anche e soprattutto quello dell'identità dell'adulto nella fede.</a:t>
            </a:r>
          </a:p>
          <a:p>
            <a:pPr algn="just"/>
            <a:r>
              <a:rPr lang="it-IT" sz="2400" b="1" dirty="0">
                <a:solidFill>
                  <a:srgbClr val="FF0000"/>
                </a:solidFill>
              </a:rPr>
              <a:t>In questo senso essere educatori </a:t>
            </a:r>
            <a:r>
              <a:rPr lang="it-IT" sz="2400" dirty="0">
                <a:solidFill>
                  <a:schemeClr val="tx1"/>
                </a:solidFill>
              </a:rPr>
              <a:t>e vivere come educatori non è anzitutto «svolgere una determinata attività educativa»; </a:t>
            </a:r>
            <a:r>
              <a:rPr lang="it-IT" sz="2400" b="1" dirty="0">
                <a:solidFill>
                  <a:schemeClr val="tx1"/>
                </a:solidFill>
              </a:rPr>
              <a:t>è invece vivere l'imperativo e la competenza di saper stare e consolidare la relazione con le giovani generazioni.</a:t>
            </a:r>
          </a:p>
        </p:txBody>
      </p:sp>
      <p:sp>
        <p:nvSpPr>
          <p:cNvPr id="4" name="Segnaposto data 3"/>
          <p:cNvSpPr>
            <a:spLocks noGrp="1"/>
          </p:cNvSpPr>
          <p:nvPr>
            <p:ph type="dt" sz="half" idx="10"/>
          </p:nvPr>
        </p:nvSpPr>
        <p:spPr/>
        <p:txBody>
          <a:bodyPr/>
          <a:lstStyle/>
          <a:p>
            <a:r>
              <a:rPr lang="it-IT"/>
              <a:t>21/08/2020</a:t>
            </a:r>
          </a:p>
        </p:txBody>
      </p:sp>
      <p:sp>
        <p:nvSpPr>
          <p:cNvPr id="5" name="Segnaposto numero diapositiva 4"/>
          <p:cNvSpPr>
            <a:spLocks noGrp="1"/>
          </p:cNvSpPr>
          <p:nvPr>
            <p:ph type="sldNum" sz="quarter" idx="12"/>
          </p:nvPr>
        </p:nvSpPr>
        <p:spPr/>
        <p:txBody>
          <a:bodyPr/>
          <a:lstStyle/>
          <a:p>
            <a:fld id="{970596EC-34A4-42AA-A5B9-9DA3E43AF6DF}" type="slidenum">
              <a:rPr lang="it-IT" smtClean="0"/>
              <a:pPr/>
              <a:t>31</a:t>
            </a:fld>
            <a:endParaRPr lang="it-IT" dirty="0"/>
          </a:p>
        </p:txBody>
      </p:sp>
      <p:sp>
        <p:nvSpPr>
          <p:cNvPr id="6" name="CasellaDiTesto 5"/>
          <p:cNvSpPr txBox="1"/>
          <p:nvPr/>
        </p:nvSpPr>
        <p:spPr>
          <a:xfrm>
            <a:off x="0" y="1556792"/>
            <a:ext cx="9144000" cy="461665"/>
          </a:xfrm>
          <a:prstGeom prst="rect">
            <a:avLst/>
          </a:prstGeom>
          <a:noFill/>
        </p:spPr>
        <p:txBody>
          <a:bodyPr wrap="square" rtlCol="0">
            <a:spAutoFit/>
          </a:bodyPr>
          <a:lstStyle/>
          <a:p>
            <a:pPr algn="ctr"/>
            <a:r>
              <a:rPr lang="it-IT" sz="2400" b="1" dirty="0">
                <a:solidFill>
                  <a:srgbClr val="0070C0"/>
                </a:solidFill>
              </a:rPr>
              <a:t>La spiritualità dell’animatore: una competenza esistenziale (4)</a:t>
            </a:r>
          </a:p>
        </p:txBody>
      </p:sp>
      <p:pic>
        <p:nvPicPr>
          <p:cNvPr id="29698" name="Picture 2" descr="C:\Users\Master\Desktop\27.jpg"/>
          <p:cNvPicPr>
            <a:picLocks noChangeAspect="1" noChangeArrowheads="1"/>
          </p:cNvPicPr>
          <p:nvPr/>
        </p:nvPicPr>
        <p:blipFill>
          <a:blip r:embed="rId2" cstate="print"/>
          <a:srcRect/>
          <a:stretch>
            <a:fillRect/>
          </a:stretch>
        </p:blipFill>
        <p:spPr bwMode="auto">
          <a:xfrm>
            <a:off x="6084168" y="3140968"/>
            <a:ext cx="2948372" cy="1944216"/>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29698"/>
                                        </p:tgtEl>
                                        <p:attrNameLst>
                                          <p:attrName>style.visibility</p:attrName>
                                        </p:attrNameLst>
                                      </p:cBhvr>
                                      <p:to>
                                        <p:strVal val="visible"/>
                                      </p:to>
                                    </p:set>
                                    <p:anim calcmode="lin" valueType="num">
                                      <p:cBhvr>
                                        <p:cTn id="7" dur="500" fill="hold"/>
                                        <p:tgtEl>
                                          <p:spTgt spid="29698"/>
                                        </p:tgtEl>
                                        <p:attrNameLst>
                                          <p:attrName>ppt_w</p:attrName>
                                        </p:attrNameLst>
                                      </p:cBhvr>
                                      <p:tavLst>
                                        <p:tav tm="0">
                                          <p:val>
                                            <p:fltVal val="0"/>
                                          </p:val>
                                        </p:tav>
                                        <p:tav tm="100000">
                                          <p:val>
                                            <p:strVal val="#ppt_w"/>
                                          </p:val>
                                        </p:tav>
                                      </p:tavLst>
                                    </p:anim>
                                    <p:anim calcmode="lin" valueType="num">
                                      <p:cBhvr>
                                        <p:cTn id="8" dur="500" fill="hold"/>
                                        <p:tgtEl>
                                          <p:spTgt spid="29698"/>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animEffect transition="in" filter="fade">
                                      <p:cBhvr>
                                        <p:cTn id="13" dur="1000"/>
                                        <p:tgtEl>
                                          <p:spTgt spid="3">
                                            <p:bg/>
                                          </p:spTgt>
                                        </p:tgtEl>
                                      </p:cBhvr>
                                    </p:animEffect>
                                    <p:anim calcmode="lin" valueType="num">
                                      <p:cBhvr>
                                        <p:cTn id="14" dur="1000" fill="hold"/>
                                        <p:tgtEl>
                                          <p:spTgt spid="3">
                                            <p:bg/>
                                          </p:spTgt>
                                        </p:tgtEl>
                                        <p:attrNameLst>
                                          <p:attrName>ppt_x</p:attrName>
                                        </p:attrNameLst>
                                      </p:cBhvr>
                                      <p:tavLst>
                                        <p:tav tm="0">
                                          <p:val>
                                            <p:strVal val="#ppt_x"/>
                                          </p:val>
                                        </p:tav>
                                        <p:tav tm="100000">
                                          <p:val>
                                            <p:strVal val="#ppt_x"/>
                                          </p:val>
                                        </p:tav>
                                      </p:tavLst>
                                    </p:anim>
                                    <p:anim calcmode="lin" valueType="num">
                                      <p:cBhvr>
                                        <p:cTn id="15"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0" end="0"/>
                                            </p:txEl>
                                          </p:spTgt>
                                        </p:tgtEl>
                                        <p:attrNameLst>
                                          <p:attrName>style.visibility</p:attrName>
                                        </p:attrNameLst>
                                      </p:cBhvr>
                                      <p:to>
                                        <p:strVal val="visible"/>
                                      </p:to>
                                    </p:set>
                                    <p:animEffect transition="in" filter="fade">
                                      <p:cBhvr>
                                        <p:cTn id="20" dur="1000"/>
                                        <p:tgtEl>
                                          <p:spTgt spid="3">
                                            <p:txEl>
                                              <p:pRg st="0" end="0"/>
                                            </p:txEl>
                                          </p:spTgt>
                                        </p:tgtEl>
                                      </p:cBhvr>
                                    </p:animEffect>
                                    <p:anim calcmode="lin" valueType="num">
                                      <p:cBhvr>
                                        <p:cTn id="21"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animEffect transition="in" filter="fade">
                                      <p:cBhvr>
                                        <p:cTn id="27" dur="1000"/>
                                        <p:tgtEl>
                                          <p:spTgt spid="3">
                                            <p:txEl>
                                              <p:pRg st="1" end="1"/>
                                            </p:txEl>
                                          </p:spTgt>
                                        </p:tgtEl>
                                      </p:cBhvr>
                                    </p:animEffect>
                                    <p:anim calcmode="lin" valueType="num">
                                      <p:cBhvr>
                                        <p:cTn id="2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0"/>
            <a:ext cx="8640960" cy="1470025"/>
          </a:xfrm>
        </p:spPr>
        <p:txBody>
          <a:bodyPr>
            <a:normAutofit/>
          </a:bodyPr>
          <a:lstStyle/>
          <a:p>
            <a:r>
              <a:rPr lang="it-IT" b="1" dirty="0">
                <a:solidFill>
                  <a:srgbClr val="FF0000"/>
                </a:solidFill>
              </a:rPr>
              <a:t>La formazione dell’animatore </a:t>
            </a:r>
            <a:br>
              <a:rPr lang="it-IT" b="1" dirty="0">
                <a:solidFill>
                  <a:srgbClr val="FF0000"/>
                </a:solidFill>
              </a:rPr>
            </a:br>
            <a:r>
              <a:rPr lang="it-IT" b="1" dirty="0">
                <a:solidFill>
                  <a:srgbClr val="FF0000"/>
                </a:solidFill>
              </a:rPr>
              <a:t>dei preadolescenti</a:t>
            </a:r>
          </a:p>
        </p:txBody>
      </p:sp>
      <p:sp>
        <p:nvSpPr>
          <p:cNvPr id="3" name="Sottotitolo 2"/>
          <p:cNvSpPr>
            <a:spLocks noGrp="1"/>
          </p:cNvSpPr>
          <p:nvPr>
            <p:ph type="subTitle" idx="1"/>
          </p:nvPr>
        </p:nvSpPr>
        <p:spPr>
          <a:xfrm>
            <a:off x="251520" y="2492896"/>
            <a:ext cx="8640960" cy="3312368"/>
          </a:xfrm>
          <a:solidFill>
            <a:srgbClr val="FFFF00"/>
          </a:solidFill>
          <a:ln w="25400">
            <a:solidFill>
              <a:srgbClr val="FF0000"/>
            </a:solidFill>
          </a:ln>
        </p:spPr>
        <p:txBody>
          <a:bodyPr>
            <a:noAutofit/>
          </a:bodyPr>
          <a:lstStyle/>
          <a:p>
            <a:pPr marL="269875" indent="-269875" algn="just">
              <a:buFont typeface="+mj-lt"/>
              <a:buAutoNum type="arabicPeriod"/>
            </a:pPr>
            <a:r>
              <a:rPr lang="it-IT" sz="2800" dirty="0">
                <a:solidFill>
                  <a:schemeClr val="tx1"/>
                </a:solidFill>
              </a:rPr>
              <a:t>La capacità di incontrare nella fede il Signore Gesù nell'esperienza di poterlo raccontare ai ragazzi, perché anch'essi lo conoscano e possano realizzare l'incontro con Lui come il grande Amico della vita e Signore di essa.</a:t>
            </a:r>
          </a:p>
          <a:p>
            <a:pPr marL="269875" indent="-269875" algn="just">
              <a:buFont typeface="+mj-lt"/>
              <a:buAutoNum type="arabicPeriod"/>
            </a:pPr>
            <a:r>
              <a:rPr lang="it-IT" sz="2800" dirty="0">
                <a:solidFill>
                  <a:schemeClr val="tx1"/>
                </a:solidFill>
              </a:rPr>
              <a:t>Un modo di riconoscerlo accogliendo la vita che si dice e prende volto nei preadolescenti; e tutto ciò come modo quotidiano di vivere la sequela del Signore Gesù.</a:t>
            </a:r>
          </a:p>
        </p:txBody>
      </p:sp>
      <p:sp>
        <p:nvSpPr>
          <p:cNvPr id="4" name="Segnaposto data 3"/>
          <p:cNvSpPr>
            <a:spLocks noGrp="1"/>
          </p:cNvSpPr>
          <p:nvPr>
            <p:ph type="dt" sz="half" idx="10"/>
          </p:nvPr>
        </p:nvSpPr>
        <p:spPr/>
        <p:txBody>
          <a:bodyPr/>
          <a:lstStyle/>
          <a:p>
            <a:r>
              <a:rPr lang="it-IT"/>
              <a:t>21/08/2020</a:t>
            </a:r>
          </a:p>
        </p:txBody>
      </p:sp>
      <p:sp>
        <p:nvSpPr>
          <p:cNvPr id="5" name="Segnaposto numero diapositiva 4"/>
          <p:cNvSpPr>
            <a:spLocks noGrp="1"/>
          </p:cNvSpPr>
          <p:nvPr>
            <p:ph type="sldNum" sz="quarter" idx="12"/>
          </p:nvPr>
        </p:nvSpPr>
        <p:spPr/>
        <p:txBody>
          <a:bodyPr/>
          <a:lstStyle/>
          <a:p>
            <a:fld id="{970596EC-34A4-42AA-A5B9-9DA3E43AF6DF}" type="slidenum">
              <a:rPr lang="it-IT" smtClean="0"/>
              <a:pPr/>
              <a:t>32</a:t>
            </a:fld>
            <a:endParaRPr lang="it-IT" dirty="0"/>
          </a:p>
        </p:txBody>
      </p:sp>
      <p:sp>
        <p:nvSpPr>
          <p:cNvPr id="6" name="CasellaDiTesto 5"/>
          <p:cNvSpPr txBox="1"/>
          <p:nvPr/>
        </p:nvSpPr>
        <p:spPr>
          <a:xfrm>
            <a:off x="0" y="1556792"/>
            <a:ext cx="9144000" cy="461665"/>
          </a:xfrm>
          <a:prstGeom prst="rect">
            <a:avLst/>
          </a:prstGeom>
          <a:noFill/>
        </p:spPr>
        <p:txBody>
          <a:bodyPr wrap="square" rtlCol="0">
            <a:spAutoFit/>
          </a:bodyPr>
          <a:lstStyle/>
          <a:p>
            <a:pPr algn="ctr"/>
            <a:r>
              <a:rPr lang="it-IT" sz="2400" b="1" dirty="0">
                <a:solidFill>
                  <a:srgbClr val="0070C0"/>
                </a:solidFill>
              </a:rPr>
              <a:t>Richiamiamo due competenze da acquisire sulla spiritualità</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1000"/>
                                        <p:tgtEl>
                                          <p:spTgt spid="3">
                                            <p:bg/>
                                          </p:spTgt>
                                        </p:tgtEl>
                                      </p:cBhvr>
                                    </p:animEffect>
                                    <p:anim calcmode="lin" valueType="num">
                                      <p:cBhvr>
                                        <p:cTn id="8" dur="1000" fill="hold"/>
                                        <p:tgtEl>
                                          <p:spTgt spid="3">
                                            <p:bg/>
                                          </p:spTgt>
                                        </p:tgtEl>
                                        <p:attrNameLst>
                                          <p:attrName>ppt_x</p:attrName>
                                        </p:attrNameLst>
                                      </p:cBhvr>
                                      <p:tavLst>
                                        <p:tav tm="0">
                                          <p:val>
                                            <p:strVal val="#ppt_x"/>
                                          </p:val>
                                        </p:tav>
                                        <p:tav tm="100000">
                                          <p:val>
                                            <p:strVal val="#ppt_x"/>
                                          </p:val>
                                        </p:tav>
                                      </p:tavLst>
                                    </p:anim>
                                    <p:anim calcmode="lin" valueType="num">
                                      <p:cBhvr>
                                        <p:cTn id="9"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0"/>
            <a:ext cx="8640960" cy="1470025"/>
          </a:xfrm>
        </p:spPr>
        <p:txBody>
          <a:bodyPr>
            <a:normAutofit/>
          </a:bodyPr>
          <a:lstStyle/>
          <a:p>
            <a:r>
              <a:rPr lang="it-IT" b="1" dirty="0">
                <a:solidFill>
                  <a:srgbClr val="FF0000"/>
                </a:solidFill>
              </a:rPr>
              <a:t>La formazione dell’animatore </a:t>
            </a:r>
            <a:br>
              <a:rPr lang="it-IT" b="1" dirty="0">
                <a:solidFill>
                  <a:srgbClr val="FF0000"/>
                </a:solidFill>
              </a:rPr>
            </a:br>
            <a:r>
              <a:rPr lang="it-IT" b="1" dirty="0">
                <a:solidFill>
                  <a:srgbClr val="FF0000"/>
                </a:solidFill>
              </a:rPr>
              <a:t>dei preadolescenti</a:t>
            </a:r>
          </a:p>
        </p:txBody>
      </p:sp>
      <p:sp>
        <p:nvSpPr>
          <p:cNvPr id="3" name="Sottotitolo 2"/>
          <p:cNvSpPr>
            <a:spLocks noGrp="1"/>
          </p:cNvSpPr>
          <p:nvPr>
            <p:ph type="subTitle" idx="1"/>
          </p:nvPr>
        </p:nvSpPr>
        <p:spPr>
          <a:xfrm>
            <a:off x="251520" y="2060848"/>
            <a:ext cx="8640960" cy="3528392"/>
          </a:xfrm>
          <a:solidFill>
            <a:srgbClr val="FFFF00"/>
          </a:solidFill>
          <a:ln w="25400">
            <a:solidFill>
              <a:srgbClr val="FF0000"/>
            </a:solidFill>
          </a:ln>
        </p:spPr>
        <p:txBody>
          <a:bodyPr>
            <a:noAutofit/>
          </a:bodyPr>
          <a:lstStyle/>
          <a:p>
            <a:pPr marL="269875" indent="-269875" algn="just">
              <a:buFont typeface="+mj-lt"/>
              <a:buAutoNum type="arabicPeriod"/>
            </a:pPr>
            <a:r>
              <a:rPr lang="it-IT" sz="2000" dirty="0">
                <a:solidFill>
                  <a:schemeClr val="tx1"/>
                </a:solidFill>
              </a:rPr>
              <a:t>Ben al di là del reclutamento per cooptazione dall'alto, molto più spesso alla radice della decisione di fare l'animatore, nei giovani di oggi c'è anzitutto un'intuizione, uno slancio generoso, una sensibilità verso un'esperienza che appare come significativa anche all'interno del processo di elaborazione della loro identità.</a:t>
            </a:r>
          </a:p>
          <a:p>
            <a:pPr marL="269875" indent="-269875" algn="just">
              <a:buFont typeface="+mj-lt"/>
              <a:buAutoNum type="arabicPeriod"/>
            </a:pPr>
            <a:r>
              <a:rPr lang="it-IT" sz="2000" dirty="0">
                <a:solidFill>
                  <a:schemeClr val="tx1"/>
                </a:solidFill>
              </a:rPr>
              <a:t>È a partire da questi «punti forza» minimali che, crediamo, occorre prendere le mosse per individuare e identificare una domanda di formazione e avviare un processo di </a:t>
            </a:r>
            <a:r>
              <a:rPr lang="it-IT" sz="2000" dirty="0" err="1">
                <a:solidFill>
                  <a:schemeClr val="tx1"/>
                </a:solidFill>
              </a:rPr>
              <a:t>rimotivazione</a:t>
            </a:r>
            <a:r>
              <a:rPr lang="it-IT" sz="2000" dirty="0">
                <a:solidFill>
                  <a:schemeClr val="tx1"/>
                </a:solidFill>
              </a:rPr>
              <a:t> e di approfondimento di quel che si fa e si dichiara disposti a fare. La direzione verso l'impegno formativo ci sembra sottolineata da quello che potrebbe figurare come un motto: «dal fare al motivare e al qualificare il fare».</a:t>
            </a:r>
          </a:p>
          <a:p>
            <a:pPr marL="269875" indent="-269875" algn="just">
              <a:buFont typeface="+mj-lt"/>
              <a:buAutoNum type="arabicPeriod"/>
            </a:pPr>
            <a:endParaRPr lang="it-IT" sz="2000" dirty="0">
              <a:solidFill>
                <a:schemeClr val="tx1"/>
              </a:solidFill>
            </a:endParaRPr>
          </a:p>
        </p:txBody>
      </p:sp>
      <p:sp>
        <p:nvSpPr>
          <p:cNvPr id="4" name="Segnaposto data 3"/>
          <p:cNvSpPr>
            <a:spLocks noGrp="1"/>
          </p:cNvSpPr>
          <p:nvPr>
            <p:ph type="dt" sz="half" idx="10"/>
          </p:nvPr>
        </p:nvSpPr>
        <p:spPr/>
        <p:txBody>
          <a:bodyPr/>
          <a:lstStyle/>
          <a:p>
            <a:r>
              <a:rPr lang="it-IT"/>
              <a:t>21/08/2020</a:t>
            </a:r>
          </a:p>
        </p:txBody>
      </p:sp>
      <p:sp>
        <p:nvSpPr>
          <p:cNvPr id="5" name="Segnaposto numero diapositiva 4"/>
          <p:cNvSpPr>
            <a:spLocks noGrp="1"/>
          </p:cNvSpPr>
          <p:nvPr>
            <p:ph type="sldNum" sz="quarter" idx="12"/>
          </p:nvPr>
        </p:nvSpPr>
        <p:spPr/>
        <p:txBody>
          <a:bodyPr/>
          <a:lstStyle/>
          <a:p>
            <a:fld id="{970596EC-34A4-42AA-A5B9-9DA3E43AF6DF}" type="slidenum">
              <a:rPr lang="it-IT" smtClean="0"/>
              <a:pPr/>
              <a:t>33</a:t>
            </a:fld>
            <a:endParaRPr lang="it-IT" dirty="0"/>
          </a:p>
        </p:txBody>
      </p:sp>
      <p:sp>
        <p:nvSpPr>
          <p:cNvPr id="6" name="CasellaDiTesto 5"/>
          <p:cNvSpPr txBox="1"/>
          <p:nvPr/>
        </p:nvSpPr>
        <p:spPr>
          <a:xfrm>
            <a:off x="0" y="1556792"/>
            <a:ext cx="9144000" cy="461665"/>
          </a:xfrm>
          <a:prstGeom prst="rect">
            <a:avLst/>
          </a:prstGeom>
          <a:noFill/>
        </p:spPr>
        <p:txBody>
          <a:bodyPr wrap="square" rtlCol="0">
            <a:spAutoFit/>
          </a:bodyPr>
          <a:lstStyle/>
          <a:p>
            <a:pPr algn="ctr"/>
            <a:r>
              <a:rPr lang="it-IT" sz="2400" b="1" dirty="0">
                <a:solidFill>
                  <a:srgbClr val="0070C0"/>
                </a:solidFill>
              </a:rPr>
              <a:t>Per concludere: due punti di partenza</a:t>
            </a:r>
            <a:endParaRPr lang="it-IT" sz="2400" dirty="0">
              <a:solidFill>
                <a:srgbClr val="0070C0"/>
              </a:solidFill>
            </a:endParaRPr>
          </a:p>
        </p:txBody>
      </p:sp>
      <p:sp>
        <p:nvSpPr>
          <p:cNvPr id="7" name="CasellaDiTesto 6"/>
          <p:cNvSpPr txBox="1"/>
          <p:nvPr/>
        </p:nvSpPr>
        <p:spPr>
          <a:xfrm>
            <a:off x="251520" y="5949280"/>
            <a:ext cx="8640960" cy="461665"/>
          </a:xfrm>
          <a:prstGeom prst="rect">
            <a:avLst/>
          </a:prstGeom>
          <a:noFill/>
        </p:spPr>
        <p:txBody>
          <a:bodyPr wrap="square" rtlCol="0">
            <a:spAutoFit/>
          </a:bodyPr>
          <a:lstStyle/>
          <a:p>
            <a:pPr algn="ctr"/>
            <a:r>
              <a:rPr lang="it-IT" sz="2400" b="1" dirty="0"/>
              <a:t>Bibliografia di riferimento: Mario Delpiano in NPG (1994-03-07)</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1000"/>
                                        <p:tgtEl>
                                          <p:spTgt spid="3">
                                            <p:bg/>
                                          </p:spTgt>
                                        </p:tgtEl>
                                      </p:cBhvr>
                                    </p:animEffect>
                                    <p:anim calcmode="lin" valueType="num">
                                      <p:cBhvr>
                                        <p:cTn id="8" dur="1000" fill="hold"/>
                                        <p:tgtEl>
                                          <p:spTgt spid="3">
                                            <p:bg/>
                                          </p:spTgt>
                                        </p:tgtEl>
                                        <p:attrNameLst>
                                          <p:attrName>ppt_x</p:attrName>
                                        </p:attrNameLst>
                                      </p:cBhvr>
                                      <p:tavLst>
                                        <p:tav tm="0">
                                          <p:val>
                                            <p:strVal val="#ppt_x"/>
                                          </p:val>
                                        </p:tav>
                                        <p:tav tm="100000">
                                          <p:val>
                                            <p:strVal val="#ppt_x"/>
                                          </p:val>
                                        </p:tav>
                                      </p:tavLst>
                                    </p:anim>
                                    <p:anim calcmode="lin" valueType="num">
                                      <p:cBhvr>
                                        <p:cTn id="9"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0"/>
            <a:ext cx="8640960" cy="1470025"/>
          </a:xfrm>
        </p:spPr>
        <p:txBody>
          <a:bodyPr>
            <a:normAutofit/>
          </a:bodyPr>
          <a:lstStyle/>
          <a:p>
            <a:r>
              <a:rPr lang="it-IT" b="1" dirty="0">
                <a:solidFill>
                  <a:srgbClr val="FF0000"/>
                </a:solidFill>
              </a:rPr>
              <a:t>La formazione dell’animatore </a:t>
            </a:r>
            <a:br>
              <a:rPr lang="it-IT" b="1" dirty="0">
                <a:solidFill>
                  <a:srgbClr val="FF0000"/>
                </a:solidFill>
              </a:rPr>
            </a:br>
            <a:r>
              <a:rPr lang="it-IT" b="1" dirty="0">
                <a:solidFill>
                  <a:srgbClr val="FF0000"/>
                </a:solidFill>
              </a:rPr>
              <a:t>dei preadolescenti</a:t>
            </a:r>
          </a:p>
        </p:txBody>
      </p:sp>
      <p:sp>
        <p:nvSpPr>
          <p:cNvPr id="3" name="Sottotitolo 2"/>
          <p:cNvSpPr>
            <a:spLocks noGrp="1"/>
          </p:cNvSpPr>
          <p:nvPr>
            <p:ph type="subTitle" idx="1"/>
          </p:nvPr>
        </p:nvSpPr>
        <p:spPr>
          <a:xfrm>
            <a:off x="3059832" y="1772816"/>
            <a:ext cx="5760640" cy="4491880"/>
          </a:xfrm>
          <a:solidFill>
            <a:srgbClr val="FFFF00"/>
          </a:solidFill>
          <a:ln w="25400">
            <a:solidFill>
              <a:srgbClr val="FF0000"/>
            </a:solidFill>
          </a:ln>
        </p:spPr>
        <p:txBody>
          <a:bodyPr>
            <a:noAutofit/>
          </a:bodyPr>
          <a:lstStyle/>
          <a:p>
            <a:pPr algn="just"/>
            <a:r>
              <a:rPr lang="it-IT" sz="2400" b="1" dirty="0">
                <a:solidFill>
                  <a:srgbClr val="FF0000"/>
                </a:solidFill>
              </a:rPr>
              <a:t>Alla tendenza oggi in atto </a:t>
            </a:r>
            <a:r>
              <a:rPr lang="it-IT" sz="2400" dirty="0">
                <a:solidFill>
                  <a:schemeClr val="tx1"/>
                </a:solidFill>
              </a:rPr>
              <a:t>di ridurre il problema della formazione dell'animatore ai ruoli di competenza tecnica, vogliamo invece opporre una controtendenza: </a:t>
            </a:r>
            <a:r>
              <a:rPr lang="it-IT" sz="2400" b="1" dirty="0">
                <a:solidFill>
                  <a:schemeClr val="tx1"/>
                </a:solidFill>
              </a:rPr>
              <a:t>ritornare alla figura dell'animatore che esprime la sua competenza educativa</a:t>
            </a:r>
            <a:r>
              <a:rPr lang="it-IT" sz="2400" dirty="0">
                <a:solidFill>
                  <a:schemeClr val="tx1"/>
                </a:solidFill>
              </a:rPr>
              <a:t> anzitutto come «capacità di incontro» con i preadolescenti, di dare un senso alla sua presenza in mezzo a loro.</a:t>
            </a:r>
          </a:p>
          <a:p>
            <a:pPr algn="just"/>
            <a:r>
              <a:rPr lang="it-IT" sz="2400" b="1" dirty="0">
                <a:solidFill>
                  <a:srgbClr val="FF0000"/>
                </a:solidFill>
              </a:rPr>
              <a:t>Per questo è importante </a:t>
            </a:r>
            <a:r>
              <a:rPr lang="it-IT" sz="2400" dirty="0">
                <a:solidFill>
                  <a:schemeClr val="tx1"/>
                </a:solidFill>
              </a:rPr>
              <a:t>puntare al cuore della funzione e della figura dell'animatore dei preadolescenti.</a:t>
            </a:r>
          </a:p>
        </p:txBody>
      </p:sp>
      <p:sp>
        <p:nvSpPr>
          <p:cNvPr id="4" name="Segnaposto data 3"/>
          <p:cNvSpPr>
            <a:spLocks noGrp="1"/>
          </p:cNvSpPr>
          <p:nvPr>
            <p:ph type="dt" sz="half" idx="10"/>
          </p:nvPr>
        </p:nvSpPr>
        <p:spPr/>
        <p:txBody>
          <a:bodyPr/>
          <a:lstStyle/>
          <a:p>
            <a:r>
              <a:rPr lang="it-IT"/>
              <a:t>21/08/2020</a:t>
            </a:r>
          </a:p>
        </p:txBody>
      </p:sp>
      <p:sp>
        <p:nvSpPr>
          <p:cNvPr id="5" name="Segnaposto numero diapositiva 4"/>
          <p:cNvSpPr>
            <a:spLocks noGrp="1"/>
          </p:cNvSpPr>
          <p:nvPr>
            <p:ph type="sldNum" sz="quarter" idx="12"/>
          </p:nvPr>
        </p:nvSpPr>
        <p:spPr/>
        <p:txBody>
          <a:bodyPr/>
          <a:lstStyle/>
          <a:p>
            <a:fld id="{970596EC-34A4-42AA-A5B9-9DA3E43AF6DF}" type="slidenum">
              <a:rPr lang="it-IT" smtClean="0"/>
              <a:pPr/>
              <a:t>4</a:t>
            </a:fld>
            <a:endParaRPr lang="it-IT" dirty="0"/>
          </a:p>
        </p:txBody>
      </p:sp>
      <p:pic>
        <p:nvPicPr>
          <p:cNvPr id="2050" name="Picture 2" descr="C:\Users\Master\Desktop\4.jpg"/>
          <p:cNvPicPr>
            <a:picLocks noChangeAspect="1" noChangeArrowheads="1"/>
          </p:cNvPicPr>
          <p:nvPr/>
        </p:nvPicPr>
        <p:blipFill>
          <a:blip r:embed="rId2" cstate="print"/>
          <a:srcRect/>
          <a:stretch>
            <a:fillRect/>
          </a:stretch>
        </p:blipFill>
        <p:spPr bwMode="auto">
          <a:xfrm>
            <a:off x="140296" y="2564904"/>
            <a:ext cx="2736304" cy="2736304"/>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anim calcmode="lin" valueType="num">
                                      <p:cBhvr>
                                        <p:cTn id="7" dur="500" fill="hold"/>
                                        <p:tgtEl>
                                          <p:spTgt spid="2050"/>
                                        </p:tgtEl>
                                        <p:attrNameLst>
                                          <p:attrName>ppt_w</p:attrName>
                                        </p:attrNameLst>
                                      </p:cBhvr>
                                      <p:tavLst>
                                        <p:tav tm="0">
                                          <p:val>
                                            <p:fltVal val="0"/>
                                          </p:val>
                                        </p:tav>
                                        <p:tav tm="100000">
                                          <p:val>
                                            <p:strVal val="#ppt_w"/>
                                          </p:val>
                                        </p:tav>
                                      </p:tavLst>
                                    </p:anim>
                                    <p:anim calcmode="lin" valueType="num">
                                      <p:cBhvr>
                                        <p:cTn id="8" dur="500" fill="hold"/>
                                        <p:tgtEl>
                                          <p:spTgt spid="2050"/>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animEffect transition="in" filter="fade">
                                      <p:cBhvr>
                                        <p:cTn id="13" dur="1000"/>
                                        <p:tgtEl>
                                          <p:spTgt spid="3">
                                            <p:bg/>
                                          </p:spTgt>
                                        </p:tgtEl>
                                      </p:cBhvr>
                                    </p:animEffect>
                                    <p:anim calcmode="lin" valueType="num">
                                      <p:cBhvr>
                                        <p:cTn id="14" dur="1000" fill="hold"/>
                                        <p:tgtEl>
                                          <p:spTgt spid="3">
                                            <p:bg/>
                                          </p:spTgt>
                                        </p:tgtEl>
                                        <p:attrNameLst>
                                          <p:attrName>ppt_x</p:attrName>
                                        </p:attrNameLst>
                                      </p:cBhvr>
                                      <p:tavLst>
                                        <p:tav tm="0">
                                          <p:val>
                                            <p:strVal val="#ppt_x"/>
                                          </p:val>
                                        </p:tav>
                                        <p:tav tm="100000">
                                          <p:val>
                                            <p:strVal val="#ppt_x"/>
                                          </p:val>
                                        </p:tav>
                                      </p:tavLst>
                                    </p:anim>
                                    <p:anim calcmode="lin" valueType="num">
                                      <p:cBhvr>
                                        <p:cTn id="15"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0" end="0"/>
                                            </p:txEl>
                                          </p:spTgt>
                                        </p:tgtEl>
                                        <p:attrNameLst>
                                          <p:attrName>style.visibility</p:attrName>
                                        </p:attrNameLst>
                                      </p:cBhvr>
                                      <p:to>
                                        <p:strVal val="visible"/>
                                      </p:to>
                                    </p:set>
                                    <p:animEffect transition="in" filter="fade">
                                      <p:cBhvr>
                                        <p:cTn id="20" dur="1000"/>
                                        <p:tgtEl>
                                          <p:spTgt spid="3">
                                            <p:txEl>
                                              <p:pRg st="0" end="0"/>
                                            </p:txEl>
                                          </p:spTgt>
                                        </p:tgtEl>
                                      </p:cBhvr>
                                    </p:animEffect>
                                    <p:anim calcmode="lin" valueType="num">
                                      <p:cBhvr>
                                        <p:cTn id="21"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animEffect transition="in" filter="fade">
                                      <p:cBhvr>
                                        <p:cTn id="27" dur="1000"/>
                                        <p:tgtEl>
                                          <p:spTgt spid="3">
                                            <p:txEl>
                                              <p:pRg st="1" end="1"/>
                                            </p:txEl>
                                          </p:spTgt>
                                        </p:tgtEl>
                                      </p:cBhvr>
                                    </p:animEffect>
                                    <p:anim calcmode="lin" valueType="num">
                                      <p:cBhvr>
                                        <p:cTn id="2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0"/>
            <a:ext cx="8640960" cy="1470025"/>
          </a:xfrm>
        </p:spPr>
        <p:txBody>
          <a:bodyPr>
            <a:normAutofit/>
          </a:bodyPr>
          <a:lstStyle/>
          <a:p>
            <a:r>
              <a:rPr lang="it-IT" b="1" dirty="0">
                <a:solidFill>
                  <a:srgbClr val="FF0000"/>
                </a:solidFill>
              </a:rPr>
              <a:t>La formazione dell’animatore </a:t>
            </a:r>
            <a:br>
              <a:rPr lang="it-IT" b="1" dirty="0">
                <a:solidFill>
                  <a:srgbClr val="FF0000"/>
                </a:solidFill>
              </a:rPr>
            </a:br>
            <a:r>
              <a:rPr lang="it-IT" b="1" dirty="0">
                <a:solidFill>
                  <a:srgbClr val="FF0000"/>
                </a:solidFill>
              </a:rPr>
              <a:t>dei preadolescenti</a:t>
            </a:r>
          </a:p>
        </p:txBody>
      </p:sp>
      <p:sp>
        <p:nvSpPr>
          <p:cNvPr id="3" name="Sottotitolo 2"/>
          <p:cNvSpPr>
            <a:spLocks noGrp="1"/>
          </p:cNvSpPr>
          <p:nvPr>
            <p:ph type="subTitle" idx="1"/>
          </p:nvPr>
        </p:nvSpPr>
        <p:spPr>
          <a:xfrm>
            <a:off x="251520" y="1844824"/>
            <a:ext cx="5976664" cy="4491880"/>
          </a:xfrm>
          <a:solidFill>
            <a:srgbClr val="FFFF00"/>
          </a:solidFill>
          <a:ln w="25400">
            <a:solidFill>
              <a:srgbClr val="FF0000"/>
            </a:solidFill>
          </a:ln>
        </p:spPr>
        <p:txBody>
          <a:bodyPr>
            <a:noAutofit/>
          </a:bodyPr>
          <a:lstStyle/>
          <a:p>
            <a:pPr algn="just"/>
            <a:r>
              <a:rPr lang="it-IT" sz="2400" b="1" dirty="0">
                <a:solidFill>
                  <a:srgbClr val="FF0000"/>
                </a:solidFill>
              </a:rPr>
              <a:t>Essa consiste anzitutto </a:t>
            </a:r>
            <a:r>
              <a:rPr lang="it-IT" sz="2400" dirty="0">
                <a:solidFill>
                  <a:schemeClr val="tx1"/>
                </a:solidFill>
              </a:rPr>
              <a:t>e prioritariamente nel recuperare </a:t>
            </a:r>
            <a:r>
              <a:rPr lang="it-IT" sz="2400" b="1" dirty="0">
                <a:solidFill>
                  <a:schemeClr val="tx1"/>
                </a:solidFill>
              </a:rPr>
              <a:t>l'incandescenza della relazione educativa;</a:t>
            </a:r>
            <a:r>
              <a:rPr lang="it-IT" sz="2400" dirty="0">
                <a:solidFill>
                  <a:schemeClr val="tx1"/>
                </a:solidFill>
              </a:rPr>
              <a:t> la capacità della relazione con l'altro nella diversità, l'atteggiamento di chi colloca la vita dell'altro al centro deve assolutamente prevalere su quello che oggi invece sembra essere la tendenza prevalente nella preoccupazione formativa: la ricerca dell'efficienza e del tecnicismo (il mito delle competenze tecniche) o anche la preoccupazione per i contenuti da trasmettere e del modo di trasmetterli.</a:t>
            </a:r>
          </a:p>
        </p:txBody>
      </p:sp>
      <p:sp>
        <p:nvSpPr>
          <p:cNvPr id="4" name="Segnaposto data 3"/>
          <p:cNvSpPr>
            <a:spLocks noGrp="1"/>
          </p:cNvSpPr>
          <p:nvPr>
            <p:ph type="dt" sz="half" idx="10"/>
          </p:nvPr>
        </p:nvSpPr>
        <p:spPr/>
        <p:txBody>
          <a:bodyPr/>
          <a:lstStyle/>
          <a:p>
            <a:r>
              <a:rPr lang="it-IT"/>
              <a:t>21/08/2020</a:t>
            </a:r>
          </a:p>
        </p:txBody>
      </p:sp>
      <p:sp>
        <p:nvSpPr>
          <p:cNvPr id="5" name="Segnaposto numero diapositiva 4"/>
          <p:cNvSpPr>
            <a:spLocks noGrp="1"/>
          </p:cNvSpPr>
          <p:nvPr>
            <p:ph type="sldNum" sz="quarter" idx="12"/>
          </p:nvPr>
        </p:nvSpPr>
        <p:spPr/>
        <p:txBody>
          <a:bodyPr/>
          <a:lstStyle/>
          <a:p>
            <a:fld id="{970596EC-34A4-42AA-A5B9-9DA3E43AF6DF}" type="slidenum">
              <a:rPr lang="it-IT" smtClean="0"/>
              <a:pPr/>
              <a:t>5</a:t>
            </a:fld>
            <a:endParaRPr lang="it-IT" dirty="0"/>
          </a:p>
        </p:txBody>
      </p:sp>
      <p:pic>
        <p:nvPicPr>
          <p:cNvPr id="3074" name="Picture 2" descr="C:\Users\Master\Desktop\6.jpg"/>
          <p:cNvPicPr>
            <a:picLocks noChangeAspect="1" noChangeArrowheads="1"/>
          </p:cNvPicPr>
          <p:nvPr/>
        </p:nvPicPr>
        <p:blipFill>
          <a:blip r:embed="rId2" cstate="print"/>
          <a:srcRect/>
          <a:stretch>
            <a:fillRect/>
          </a:stretch>
        </p:blipFill>
        <p:spPr bwMode="auto">
          <a:xfrm>
            <a:off x="6340921" y="3173710"/>
            <a:ext cx="2695575" cy="1695450"/>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3074"/>
                                        </p:tgtEl>
                                        <p:attrNameLst>
                                          <p:attrName>style.visibility</p:attrName>
                                        </p:attrNameLst>
                                      </p:cBhvr>
                                      <p:to>
                                        <p:strVal val="visible"/>
                                      </p:to>
                                    </p:set>
                                    <p:anim calcmode="lin" valueType="num">
                                      <p:cBhvr>
                                        <p:cTn id="7" dur="500" fill="hold"/>
                                        <p:tgtEl>
                                          <p:spTgt spid="3074"/>
                                        </p:tgtEl>
                                        <p:attrNameLst>
                                          <p:attrName>ppt_w</p:attrName>
                                        </p:attrNameLst>
                                      </p:cBhvr>
                                      <p:tavLst>
                                        <p:tav tm="0">
                                          <p:val>
                                            <p:fltVal val="0"/>
                                          </p:val>
                                        </p:tav>
                                        <p:tav tm="100000">
                                          <p:val>
                                            <p:strVal val="#ppt_w"/>
                                          </p:val>
                                        </p:tav>
                                      </p:tavLst>
                                    </p:anim>
                                    <p:anim calcmode="lin" valueType="num">
                                      <p:cBhvr>
                                        <p:cTn id="8" dur="500" fill="hold"/>
                                        <p:tgtEl>
                                          <p:spTgt spid="3074"/>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animEffect transition="in" filter="fade">
                                      <p:cBhvr>
                                        <p:cTn id="13" dur="1000"/>
                                        <p:tgtEl>
                                          <p:spTgt spid="3">
                                            <p:bg/>
                                          </p:spTgt>
                                        </p:tgtEl>
                                      </p:cBhvr>
                                    </p:animEffect>
                                    <p:anim calcmode="lin" valueType="num">
                                      <p:cBhvr>
                                        <p:cTn id="14" dur="1000" fill="hold"/>
                                        <p:tgtEl>
                                          <p:spTgt spid="3">
                                            <p:bg/>
                                          </p:spTgt>
                                        </p:tgtEl>
                                        <p:attrNameLst>
                                          <p:attrName>ppt_x</p:attrName>
                                        </p:attrNameLst>
                                      </p:cBhvr>
                                      <p:tavLst>
                                        <p:tav tm="0">
                                          <p:val>
                                            <p:strVal val="#ppt_x"/>
                                          </p:val>
                                        </p:tav>
                                        <p:tav tm="100000">
                                          <p:val>
                                            <p:strVal val="#ppt_x"/>
                                          </p:val>
                                        </p:tav>
                                      </p:tavLst>
                                    </p:anim>
                                    <p:anim calcmode="lin" valueType="num">
                                      <p:cBhvr>
                                        <p:cTn id="15"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0" end="0"/>
                                            </p:txEl>
                                          </p:spTgt>
                                        </p:tgtEl>
                                        <p:attrNameLst>
                                          <p:attrName>style.visibility</p:attrName>
                                        </p:attrNameLst>
                                      </p:cBhvr>
                                      <p:to>
                                        <p:strVal val="visible"/>
                                      </p:to>
                                    </p:set>
                                    <p:animEffect transition="in" filter="fade">
                                      <p:cBhvr>
                                        <p:cTn id="20" dur="1000"/>
                                        <p:tgtEl>
                                          <p:spTgt spid="3">
                                            <p:txEl>
                                              <p:pRg st="0" end="0"/>
                                            </p:txEl>
                                          </p:spTgt>
                                        </p:tgtEl>
                                      </p:cBhvr>
                                    </p:animEffect>
                                    <p:anim calcmode="lin" valueType="num">
                                      <p:cBhvr>
                                        <p:cTn id="21"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0"/>
            <a:ext cx="8640960" cy="1470025"/>
          </a:xfrm>
        </p:spPr>
        <p:txBody>
          <a:bodyPr>
            <a:normAutofit/>
          </a:bodyPr>
          <a:lstStyle/>
          <a:p>
            <a:r>
              <a:rPr lang="it-IT" b="1" dirty="0">
                <a:solidFill>
                  <a:srgbClr val="FF0000"/>
                </a:solidFill>
              </a:rPr>
              <a:t>La formazione dell’animatore </a:t>
            </a:r>
            <a:br>
              <a:rPr lang="it-IT" b="1" dirty="0">
                <a:solidFill>
                  <a:srgbClr val="FF0000"/>
                </a:solidFill>
              </a:rPr>
            </a:br>
            <a:r>
              <a:rPr lang="it-IT" b="1" dirty="0">
                <a:solidFill>
                  <a:srgbClr val="FF0000"/>
                </a:solidFill>
              </a:rPr>
              <a:t>dei preadolescenti</a:t>
            </a:r>
          </a:p>
        </p:txBody>
      </p:sp>
      <p:sp>
        <p:nvSpPr>
          <p:cNvPr id="3" name="Sottotitolo 2"/>
          <p:cNvSpPr>
            <a:spLocks noGrp="1"/>
          </p:cNvSpPr>
          <p:nvPr>
            <p:ph type="subTitle" idx="1"/>
          </p:nvPr>
        </p:nvSpPr>
        <p:spPr>
          <a:xfrm>
            <a:off x="3059832" y="1772816"/>
            <a:ext cx="5832648" cy="4248472"/>
          </a:xfrm>
          <a:solidFill>
            <a:srgbClr val="FFFF00"/>
          </a:solidFill>
          <a:ln w="25400">
            <a:solidFill>
              <a:srgbClr val="FF0000"/>
            </a:solidFill>
          </a:ln>
        </p:spPr>
        <p:txBody>
          <a:bodyPr>
            <a:noAutofit/>
          </a:bodyPr>
          <a:lstStyle/>
          <a:p>
            <a:pPr algn="just"/>
            <a:r>
              <a:rPr lang="it-IT" sz="2400" b="1" dirty="0">
                <a:solidFill>
                  <a:srgbClr val="FF0000"/>
                </a:solidFill>
              </a:rPr>
              <a:t>La relazione educativa </a:t>
            </a:r>
            <a:r>
              <a:rPr lang="it-IT" sz="2400" dirty="0">
                <a:solidFill>
                  <a:schemeClr val="tx1"/>
                </a:solidFill>
              </a:rPr>
              <a:t>tocca invece l'identità in quanto </a:t>
            </a:r>
            <a:r>
              <a:rPr lang="it-IT" sz="2400" b="1" dirty="0">
                <a:solidFill>
                  <a:schemeClr val="tx1"/>
                </a:solidFill>
              </a:rPr>
              <a:t>apertura della soggettività «verso l'altro» e «verso l'oltre</a:t>
            </a:r>
            <a:r>
              <a:rPr lang="it-IT" sz="2400" dirty="0">
                <a:solidFill>
                  <a:schemeClr val="tx1"/>
                </a:solidFill>
              </a:rPr>
              <a:t>»; questa </a:t>
            </a:r>
            <a:r>
              <a:rPr lang="it-IT" sz="2400" dirty="0" err="1">
                <a:solidFill>
                  <a:schemeClr val="tx1"/>
                </a:solidFill>
              </a:rPr>
              <a:t>ulteriorità</a:t>
            </a:r>
            <a:r>
              <a:rPr lang="it-IT" sz="2400" dirty="0">
                <a:solidFill>
                  <a:schemeClr val="tx1"/>
                </a:solidFill>
              </a:rPr>
              <a:t> è il futuro.</a:t>
            </a:r>
          </a:p>
          <a:p>
            <a:pPr algn="just"/>
            <a:r>
              <a:rPr lang="it-IT" sz="2400" b="1" dirty="0">
                <a:solidFill>
                  <a:srgbClr val="FF0000"/>
                </a:solidFill>
              </a:rPr>
              <a:t>Le nuove generazioni </a:t>
            </a:r>
            <a:r>
              <a:rPr lang="it-IT" sz="2400" dirty="0">
                <a:solidFill>
                  <a:schemeClr val="tx1"/>
                </a:solidFill>
              </a:rPr>
              <a:t>rappresentano questa alterità. </a:t>
            </a:r>
          </a:p>
          <a:p>
            <a:pPr algn="just"/>
            <a:r>
              <a:rPr lang="it-IT" sz="2400" b="1" dirty="0">
                <a:solidFill>
                  <a:srgbClr val="FF0000"/>
                </a:solidFill>
              </a:rPr>
              <a:t>Si tratta di una identità </a:t>
            </a:r>
            <a:r>
              <a:rPr lang="it-IT" sz="2400" dirty="0">
                <a:solidFill>
                  <a:schemeClr val="tx1"/>
                </a:solidFill>
              </a:rPr>
              <a:t>sbilanciata fuori di sé stessa, «un'identità decentrata» sull'altro da incontrare, </a:t>
            </a:r>
            <a:r>
              <a:rPr lang="it-IT" sz="2400" b="1" dirty="0">
                <a:solidFill>
                  <a:schemeClr val="tx1"/>
                </a:solidFill>
              </a:rPr>
              <a:t>lasciandosi ospitare nel suo mondo, e al contempo capaci di ospitarlo nel proprio.</a:t>
            </a:r>
          </a:p>
        </p:txBody>
      </p:sp>
      <p:sp>
        <p:nvSpPr>
          <p:cNvPr id="4" name="Segnaposto data 3"/>
          <p:cNvSpPr>
            <a:spLocks noGrp="1"/>
          </p:cNvSpPr>
          <p:nvPr>
            <p:ph type="dt" sz="half" idx="10"/>
          </p:nvPr>
        </p:nvSpPr>
        <p:spPr/>
        <p:txBody>
          <a:bodyPr/>
          <a:lstStyle/>
          <a:p>
            <a:r>
              <a:rPr lang="it-IT"/>
              <a:t>21/08/2020</a:t>
            </a:r>
          </a:p>
        </p:txBody>
      </p:sp>
      <p:sp>
        <p:nvSpPr>
          <p:cNvPr id="5" name="Segnaposto numero diapositiva 4"/>
          <p:cNvSpPr>
            <a:spLocks noGrp="1"/>
          </p:cNvSpPr>
          <p:nvPr>
            <p:ph type="sldNum" sz="quarter" idx="12"/>
          </p:nvPr>
        </p:nvSpPr>
        <p:spPr/>
        <p:txBody>
          <a:bodyPr/>
          <a:lstStyle/>
          <a:p>
            <a:fld id="{970596EC-34A4-42AA-A5B9-9DA3E43AF6DF}" type="slidenum">
              <a:rPr lang="it-IT" smtClean="0"/>
              <a:pPr/>
              <a:t>6</a:t>
            </a:fld>
            <a:endParaRPr lang="it-IT" dirty="0"/>
          </a:p>
        </p:txBody>
      </p:sp>
      <p:pic>
        <p:nvPicPr>
          <p:cNvPr id="4098" name="Picture 2" descr="C:\Users\Master\Desktop\32.jpg"/>
          <p:cNvPicPr>
            <a:picLocks noChangeAspect="1" noChangeArrowheads="1"/>
          </p:cNvPicPr>
          <p:nvPr/>
        </p:nvPicPr>
        <p:blipFill>
          <a:blip r:embed="rId2" cstate="print"/>
          <a:srcRect/>
          <a:stretch>
            <a:fillRect/>
          </a:stretch>
        </p:blipFill>
        <p:spPr bwMode="auto">
          <a:xfrm>
            <a:off x="224880" y="2564904"/>
            <a:ext cx="2736304" cy="2736304"/>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4098"/>
                                        </p:tgtEl>
                                        <p:attrNameLst>
                                          <p:attrName>style.visibility</p:attrName>
                                        </p:attrNameLst>
                                      </p:cBhvr>
                                      <p:to>
                                        <p:strVal val="visible"/>
                                      </p:to>
                                    </p:set>
                                    <p:anim calcmode="lin" valueType="num">
                                      <p:cBhvr>
                                        <p:cTn id="7" dur="500" fill="hold"/>
                                        <p:tgtEl>
                                          <p:spTgt spid="4098"/>
                                        </p:tgtEl>
                                        <p:attrNameLst>
                                          <p:attrName>ppt_w</p:attrName>
                                        </p:attrNameLst>
                                      </p:cBhvr>
                                      <p:tavLst>
                                        <p:tav tm="0">
                                          <p:val>
                                            <p:fltVal val="0"/>
                                          </p:val>
                                        </p:tav>
                                        <p:tav tm="100000">
                                          <p:val>
                                            <p:strVal val="#ppt_w"/>
                                          </p:val>
                                        </p:tav>
                                      </p:tavLst>
                                    </p:anim>
                                    <p:anim calcmode="lin" valueType="num">
                                      <p:cBhvr>
                                        <p:cTn id="8" dur="500" fill="hold"/>
                                        <p:tgtEl>
                                          <p:spTgt spid="4098"/>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animEffect transition="in" filter="fade">
                                      <p:cBhvr>
                                        <p:cTn id="13" dur="1000"/>
                                        <p:tgtEl>
                                          <p:spTgt spid="3">
                                            <p:bg/>
                                          </p:spTgt>
                                        </p:tgtEl>
                                      </p:cBhvr>
                                    </p:animEffect>
                                    <p:anim calcmode="lin" valueType="num">
                                      <p:cBhvr>
                                        <p:cTn id="14" dur="1000" fill="hold"/>
                                        <p:tgtEl>
                                          <p:spTgt spid="3">
                                            <p:bg/>
                                          </p:spTgt>
                                        </p:tgtEl>
                                        <p:attrNameLst>
                                          <p:attrName>ppt_x</p:attrName>
                                        </p:attrNameLst>
                                      </p:cBhvr>
                                      <p:tavLst>
                                        <p:tav tm="0">
                                          <p:val>
                                            <p:strVal val="#ppt_x"/>
                                          </p:val>
                                        </p:tav>
                                        <p:tav tm="100000">
                                          <p:val>
                                            <p:strVal val="#ppt_x"/>
                                          </p:val>
                                        </p:tav>
                                      </p:tavLst>
                                    </p:anim>
                                    <p:anim calcmode="lin" valueType="num">
                                      <p:cBhvr>
                                        <p:cTn id="15"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0" end="0"/>
                                            </p:txEl>
                                          </p:spTgt>
                                        </p:tgtEl>
                                        <p:attrNameLst>
                                          <p:attrName>style.visibility</p:attrName>
                                        </p:attrNameLst>
                                      </p:cBhvr>
                                      <p:to>
                                        <p:strVal val="visible"/>
                                      </p:to>
                                    </p:set>
                                    <p:animEffect transition="in" filter="fade">
                                      <p:cBhvr>
                                        <p:cTn id="20" dur="1000"/>
                                        <p:tgtEl>
                                          <p:spTgt spid="3">
                                            <p:txEl>
                                              <p:pRg st="0" end="0"/>
                                            </p:txEl>
                                          </p:spTgt>
                                        </p:tgtEl>
                                      </p:cBhvr>
                                    </p:animEffect>
                                    <p:anim calcmode="lin" valueType="num">
                                      <p:cBhvr>
                                        <p:cTn id="21"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animEffect transition="in" filter="fade">
                                      <p:cBhvr>
                                        <p:cTn id="27" dur="1000"/>
                                        <p:tgtEl>
                                          <p:spTgt spid="3">
                                            <p:txEl>
                                              <p:pRg st="1" end="1"/>
                                            </p:txEl>
                                          </p:spTgt>
                                        </p:tgtEl>
                                      </p:cBhvr>
                                    </p:animEffect>
                                    <p:anim calcmode="lin" valueType="num">
                                      <p:cBhvr>
                                        <p:cTn id="2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2" end="2"/>
                                            </p:txEl>
                                          </p:spTgt>
                                        </p:tgtEl>
                                        <p:attrNameLst>
                                          <p:attrName>style.visibility</p:attrName>
                                        </p:attrNameLst>
                                      </p:cBhvr>
                                      <p:to>
                                        <p:strVal val="visible"/>
                                      </p:to>
                                    </p:set>
                                    <p:animEffect transition="in" filter="fade">
                                      <p:cBhvr>
                                        <p:cTn id="34" dur="1000"/>
                                        <p:tgtEl>
                                          <p:spTgt spid="3">
                                            <p:txEl>
                                              <p:pRg st="2" end="2"/>
                                            </p:txEl>
                                          </p:spTgt>
                                        </p:tgtEl>
                                      </p:cBhvr>
                                    </p:animEffect>
                                    <p:anim calcmode="lin" valueType="num">
                                      <p:cBhvr>
                                        <p:cTn id="3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0"/>
            <a:ext cx="8640960" cy="1470025"/>
          </a:xfrm>
        </p:spPr>
        <p:txBody>
          <a:bodyPr>
            <a:normAutofit/>
          </a:bodyPr>
          <a:lstStyle/>
          <a:p>
            <a:r>
              <a:rPr lang="it-IT" b="1" dirty="0">
                <a:solidFill>
                  <a:srgbClr val="FF0000"/>
                </a:solidFill>
              </a:rPr>
              <a:t>La formazione dell’animatore </a:t>
            </a:r>
            <a:br>
              <a:rPr lang="it-IT" b="1" dirty="0">
                <a:solidFill>
                  <a:srgbClr val="FF0000"/>
                </a:solidFill>
              </a:rPr>
            </a:br>
            <a:r>
              <a:rPr lang="it-IT" b="1" dirty="0">
                <a:solidFill>
                  <a:srgbClr val="FF0000"/>
                </a:solidFill>
              </a:rPr>
              <a:t>dei preadolescenti</a:t>
            </a:r>
          </a:p>
        </p:txBody>
      </p:sp>
      <p:sp>
        <p:nvSpPr>
          <p:cNvPr id="3" name="Sottotitolo 2"/>
          <p:cNvSpPr>
            <a:spLocks noGrp="1"/>
          </p:cNvSpPr>
          <p:nvPr>
            <p:ph type="subTitle" idx="1"/>
          </p:nvPr>
        </p:nvSpPr>
        <p:spPr>
          <a:xfrm>
            <a:off x="251520" y="1772816"/>
            <a:ext cx="5832648" cy="4491880"/>
          </a:xfrm>
          <a:solidFill>
            <a:srgbClr val="FFFF00"/>
          </a:solidFill>
          <a:ln w="25400">
            <a:solidFill>
              <a:srgbClr val="FF0000"/>
            </a:solidFill>
          </a:ln>
        </p:spPr>
        <p:txBody>
          <a:bodyPr>
            <a:noAutofit/>
          </a:bodyPr>
          <a:lstStyle/>
          <a:p>
            <a:pPr algn="just"/>
            <a:r>
              <a:rPr lang="it-IT" sz="2800" b="1" dirty="0">
                <a:solidFill>
                  <a:srgbClr val="FF0000"/>
                </a:solidFill>
              </a:rPr>
              <a:t>Il problema della formazione </a:t>
            </a:r>
            <a:r>
              <a:rPr lang="it-IT" sz="2800" dirty="0">
                <a:solidFill>
                  <a:schemeClr val="tx1"/>
                </a:solidFill>
              </a:rPr>
              <a:t>alla «</a:t>
            </a:r>
            <a:r>
              <a:rPr lang="it-IT" sz="2800" b="1" dirty="0">
                <a:solidFill>
                  <a:schemeClr val="tx1"/>
                </a:solidFill>
              </a:rPr>
              <a:t>competenza educativa</a:t>
            </a:r>
            <a:r>
              <a:rPr lang="it-IT" sz="2800" dirty="0">
                <a:solidFill>
                  <a:schemeClr val="tx1"/>
                </a:solidFill>
              </a:rPr>
              <a:t>» è allora anzitutto un problema di formazione dell'identità.</a:t>
            </a:r>
          </a:p>
          <a:p>
            <a:pPr algn="just"/>
            <a:r>
              <a:rPr lang="it-IT" sz="2800" b="1" dirty="0">
                <a:solidFill>
                  <a:srgbClr val="FF0000"/>
                </a:solidFill>
              </a:rPr>
              <a:t>Una identità che è prima e oltre</a:t>
            </a:r>
            <a:r>
              <a:rPr lang="it-IT" sz="2800" dirty="0">
                <a:solidFill>
                  <a:schemeClr val="tx1"/>
                </a:solidFill>
              </a:rPr>
              <a:t>, che è dentro e attraversa la competenza educativa stessa, anche se questa si traduce poi anche in competenza di ruolo, di funzione, in capacità operativa.</a:t>
            </a:r>
          </a:p>
        </p:txBody>
      </p:sp>
      <p:sp>
        <p:nvSpPr>
          <p:cNvPr id="4" name="Segnaposto data 3"/>
          <p:cNvSpPr>
            <a:spLocks noGrp="1"/>
          </p:cNvSpPr>
          <p:nvPr>
            <p:ph type="dt" sz="half" idx="10"/>
          </p:nvPr>
        </p:nvSpPr>
        <p:spPr/>
        <p:txBody>
          <a:bodyPr/>
          <a:lstStyle/>
          <a:p>
            <a:r>
              <a:rPr lang="it-IT"/>
              <a:t>21/08/2020</a:t>
            </a:r>
          </a:p>
        </p:txBody>
      </p:sp>
      <p:sp>
        <p:nvSpPr>
          <p:cNvPr id="5" name="Segnaposto numero diapositiva 4"/>
          <p:cNvSpPr>
            <a:spLocks noGrp="1"/>
          </p:cNvSpPr>
          <p:nvPr>
            <p:ph type="sldNum" sz="quarter" idx="12"/>
          </p:nvPr>
        </p:nvSpPr>
        <p:spPr/>
        <p:txBody>
          <a:bodyPr/>
          <a:lstStyle/>
          <a:p>
            <a:fld id="{970596EC-34A4-42AA-A5B9-9DA3E43AF6DF}" type="slidenum">
              <a:rPr lang="it-IT" smtClean="0"/>
              <a:pPr/>
              <a:t>7</a:t>
            </a:fld>
            <a:endParaRPr lang="it-IT" dirty="0"/>
          </a:p>
        </p:txBody>
      </p:sp>
      <p:pic>
        <p:nvPicPr>
          <p:cNvPr id="5122" name="Picture 2" descr="C:\Users\Master\Desktop\17.jpg"/>
          <p:cNvPicPr>
            <a:picLocks noChangeAspect="1" noChangeArrowheads="1"/>
          </p:cNvPicPr>
          <p:nvPr/>
        </p:nvPicPr>
        <p:blipFill>
          <a:blip r:embed="rId2" cstate="print"/>
          <a:srcRect l="21755" t="8353" b="16465"/>
          <a:stretch>
            <a:fillRect/>
          </a:stretch>
        </p:blipFill>
        <p:spPr bwMode="auto">
          <a:xfrm>
            <a:off x="6185627" y="3068960"/>
            <a:ext cx="2762515" cy="1728192"/>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5122"/>
                                        </p:tgtEl>
                                        <p:attrNameLst>
                                          <p:attrName>style.visibility</p:attrName>
                                        </p:attrNameLst>
                                      </p:cBhvr>
                                      <p:to>
                                        <p:strVal val="visible"/>
                                      </p:to>
                                    </p:set>
                                    <p:anim calcmode="lin" valueType="num">
                                      <p:cBhvr>
                                        <p:cTn id="7" dur="500" fill="hold"/>
                                        <p:tgtEl>
                                          <p:spTgt spid="5122"/>
                                        </p:tgtEl>
                                        <p:attrNameLst>
                                          <p:attrName>ppt_w</p:attrName>
                                        </p:attrNameLst>
                                      </p:cBhvr>
                                      <p:tavLst>
                                        <p:tav tm="0">
                                          <p:val>
                                            <p:fltVal val="0"/>
                                          </p:val>
                                        </p:tav>
                                        <p:tav tm="100000">
                                          <p:val>
                                            <p:strVal val="#ppt_w"/>
                                          </p:val>
                                        </p:tav>
                                      </p:tavLst>
                                    </p:anim>
                                    <p:anim calcmode="lin" valueType="num">
                                      <p:cBhvr>
                                        <p:cTn id="8" dur="500" fill="hold"/>
                                        <p:tgtEl>
                                          <p:spTgt spid="5122"/>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animEffect transition="in" filter="fade">
                                      <p:cBhvr>
                                        <p:cTn id="13" dur="1000"/>
                                        <p:tgtEl>
                                          <p:spTgt spid="3">
                                            <p:bg/>
                                          </p:spTgt>
                                        </p:tgtEl>
                                      </p:cBhvr>
                                    </p:animEffect>
                                    <p:anim calcmode="lin" valueType="num">
                                      <p:cBhvr>
                                        <p:cTn id="14" dur="1000" fill="hold"/>
                                        <p:tgtEl>
                                          <p:spTgt spid="3">
                                            <p:bg/>
                                          </p:spTgt>
                                        </p:tgtEl>
                                        <p:attrNameLst>
                                          <p:attrName>ppt_x</p:attrName>
                                        </p:attrNameLst>
                                      </p:cBhvr>
                                      <p:tavLst>
                                        <p:tav tm="0">
                                          <p:val>
                                            <p:strVal val="#ppt_x"/>
                                          </p:val>
                                        </p:tav>
                                        <p:tav tm="100000">
                                          <p:val>
                                            <p:strVal val="#ppt_x"/>
                                          </p:val>
                                        </p:tav>
                                      </p:tavLst>
                                    </p:anim>
                                    <p:anim calcmode="lin" valueType="num">
                                      <p:cBhvr>
                                        <p:cTn id="15"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0" end="0"/>
                                            </p:txEl>
                                          </p:spTgt>
                                        </p:tgtEl>
                                        <p:attrNameLst>
                                          <p:attrName>style.visibility</p:attrName>
                                        </p:attrNameLst>
                                      </p:cBhvr>
                                      <p:to>
                                        <p:strVal val="visible"/>
                                      </p:to>
                                    </p:set>
                                    <p:animEffect transition="in" filter="fade">
                                      <p:cBhvr>
                                        <p:cTn id="20" dur="1000"/>
                                        <p:tgtEl>
                                          <p:spTgt spid="3">
                                            <p:txEl>
                                              <p:pRg st="0" end="0"/>
                                            </p:txEl>
                                          </p:spTgt>
                                        </p:tgtEl>
                                      </p:cBhvr>
                                    </p:animEffect>
                                    <p:anim calcmode="lin" valueType="num">
                                      <p:cBhvr>
                                        <p:cTn id="21"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animEffect transition="in" filter="fade">
                                      <p:cBhvr>
                                        <p:cTn id="27" dur="1000"/>
                                        <p:tgtEl>
                                          <p:spTgt spid="3">
                                            <p:txEl>
                                              <p:pRg st="1" end="1"/>
                                            </p:txEl>
                                          </p:spTgt>
                                        </p:tgtEl>
                                      </p:cBhvr>
                                    </p:animEffect>
                                    <p:anim calcmode="lin" valueType="num">
                                      <p:cBhvr>
                                        <p:cTn id="2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0"/>
            <a:ext cx="8640960" cy="1470025"/>
          </a:xfrm>
        </p:spPr>
        <p:txBody>
          <a:bodyPr>
            <a:normAutofit/>
          </a:bodyPr>
          <a:lstStyle/>
          <a:p>
            <a:r>
              <a:rPr lang="it-IT" b="1" dirty="0">
                <a:solidFill>
                  <a:srgbClr val="FF0000"/>
                </a:solidFill>
              </a:rPr>
              <a:t>La formazione dell’animatore </a:t>
            </a:r>
            <a:br>
              <a:rPr lang="it-IT" b="1" dirty="0">
                <a:solidFill>
                  <a:srgbClr val="FF0000"/>
                </a:solidFill>
              </a:rPr>
            </a:br>
            <a:r>
              <a:rPr lang="it-IT" b="1" dirty="0">
                <a:solidFill>
                  <a:srgbClr val="FF0000"/>
                </a:solidFill>
              </a:rPr>
              <a:t>dei preadolescenti</a:t>
            </a:r>
          </a:p>
        </p:txBody>
      </p:sp>
      <p:sp>
        <p:nvSpPr>
          <p:cNvPr id="3" name="Sottotitolo 2"/>
          <p:cNvSpPr>
            <a:spLocks noGrp="1"/>
          </p:cNvSpPr>
          <p:nvPr>
            <p:ph type="subTitle" idx="1"/>
          </p:nvPr>
        </p:nvSpPr>
        <p:spPr>
          <a:xfrm>
            <a:off x="2987824" y="1844824"/>
            <a:ext cx="5832648" cy="4491880"/>
          </a:xfrm>
          <a:solidFill>
            <a:srgbClr val="FFFF00"/>
          </a:solidFill>
          <a:ln w="25400">
            <a:solidFill>
              <a:srgbClr val="FF0000"/>
            </a:solidFill>
          </a:ln>
        </p:spPr>
        <p:txBody>
          <a:bodyPr>
            <a:noAutofit/>
          </a:bodyPr>
          <a:lstStyle/>
          <a:p>
            <a:pPr algn="just"/>
            <a:r>
              <a:rPr lang="it-IT" sz="2400" b="1" dirty="0">
                <a:solidFill>
                  <a:srgbClr val="FF0000"/>
                </a:solidFill>
              </a:rPr>
              <a:t>Gli animatori dei preadolescenti</a:t>
            </a:r>
            <a:r>
              <a:rPr lang="it-IT" sz="2400" dirty="0">
                <a:solidFill>
                  <a:schemeClr val="tx1"/>
                </a:solidFill>
              </a:rPr>
              <a:t>, soprattutto i giovanissimi ancora in età adolescenziale, proprio per il </a:t>
            </a:r>
            <a:r>
              <a:rPr lang="it-IT" sz="2400" b="1" dirty="0">
                <a:solidFill>
                  <a:schemeClr val="tx1"/>
                </a:solidFill>
              </a:rPr>
              <a:t>processo ancora in atto di prima elaborazione di un'identità personale consapevole e autonoma</a:t>
            </a:r>
            <a:r>
              <a:rPr lang="it-IT" sz="2400" dirty="0">
                <a:solidFill>
                  <a:schemeClr val="tx1"/>
                </a:solidFill>
              </a:rPr>
              <a:t>, possono trovarsi spesso, nell'animazione del gruppo, facilmente schiacciati e travolti dalla funzione e dal ruolo. </a:t>
            </a:r>
          </a:p>
          <a:p>
            <a:pPr algn="just"/>
            <a:r>
              <a:rPr lang="it-IT" sz="2400" b="1" dirty="0">
                <a:solidFill>
                  <a:srgbClr val="FF0000"/>
                </a:solidFill>
              </a:rPr>
              <a:t>Sta qui forse, </a:t>
            </a:r>
            <a:r>
              <a:rPr lang="it-IT" sz="2400" dirty="0">
                <a:solidFill>
                  <a:schemeClr val="tx1"/>
                </a:solidFill>
              </a:rPr>
              <a:t>la ragione di tanti abbandoni precoci dell'esperienza di animazione e dell'alto livello di ricambio degli animatori dei preadolescenti.</a:t>
            </a:r>
          </a:p>
        </p:txBody>
      </p:sp>
      <p:sp>
        <p:nvSpPr>
          <p:cNvPr id="4" name="Segnaposto data 3"/>
          <p:cNvSpPr>
            <a:spLocks noGrp="1"/>
          </p:cNvSpPr>
          <p:nvPr>
            <p:ph type="dt" sz="half" idx="10"/>
          </p:nvPr>
        </p:nvSpPr>
        <p:spPr/>
        <p:txBody>
          <a:bodyPr/>
          <a:lstStyle/>
          <a:p>
            <a:r>
              <a:rPr lang="it-IT"/>
              <a:t>21/08/2020</a:t>
            </a:r>
          </a:p>
        </p:txBody>
      </p:sp>
      <p:sp>
        <p:nvSpPr>
          <p:cNvPr id="5" name="Segnaposto numero diapositiva 4"/>
          <p:cNvSpPr>
            <a:spLocks noGrp="1"/>
          </p:cNvSpPr>
          <p:nvPr>
            <p:ph type="sldNum" sz="quarter" idx="12"/>
          </p:nvPr>
        </p:nvSpPr>
        <p:spPr/>
        <p:txBody>
          <a:bodyPr/>
          <a:lstStyle/>
          <a:p>
            <a:fld id="{970596EC-34A4-42AA-A5B9-9DA3E43AF6DF}" type="slidenum">
              <a:rPr lang="it-IT" smtClean="0"/>
              <a:pPr/>
              <a:t>8</a:t>
            </a:fld>
            <a:endParaRPr lang="it-IT" dirty="0"/>
          </a:p>
        </p:txBody>
      </p:sp>
      <p:pic>
        <p:nvPicPr>
          <p:cNvPr id="6146" name="Picture 2" descr="C:\Users\Master\Desktop\30.jpg"/>
          <p:cNvPicPr>
            <a:picLocks noChangeAspect="1" noChangeArrowheads="1"/>
          </p:cNvPicPr>
          <p:nvPr/>
        </p:nvPicPr>
        <p:blipFill>
          <a:blip r:embed="rId2" cstate="print"/>
          <a:srcRect t="8494" b="12226"/>
          <a:stretch>
            <a:fillRect/>
          </a:stretch>
        </p:blipFill>
        <p:spPr bwMode="auto">
          <a:xfrm>
            <a:off x="221712" y="2564904"/>
            <a:ext cx="2622096" cy="2952328"/>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6146"/>
                                        </p:tgtEl>
                                        <p:attrNameLst>
                                          <p:attrName>style.visibility</p:attrName>
                                        </p:attrNameLst>
                                      </p:cBhvr>
                                      <p:to>
                                        <p:strVal val="visible"/>
                                      </p:to>
                                    </p:set>
                                    <p:anim calcmode="lin" valueType="num">
                                      <p:cBhvr>
                                        <p:cTn id="7" dur="500" fill="hold"/>
                                        <p:tgtEl>
                                          <p:spTgt spid="6146"/>
                                        </p:tgtEl>
                                        <p:attrNameLst>
                                          <p:attrName>ppt_w</p:attrName>
                                        </p:attrNameLst>
                                      </p:cBhvr>
                                      <p:tavLst>
                                        <p:tav tm="0">
                                          <p:val>
                                            <p:fltVal val="0"/>
                                          </p:val>
                                        </p:tav>
                                        <p:tav tm="100000">
                                          <p:val>
                                            <p:strVal val="#ppt_w"/>
                                          </p:val>
                                        </p:tav>
                                      </p:tavLst>
                                    </p:anim>
                                    <p:anim calcmode="lin" valueType="num">
                                      <p:cBhvr>
                                        <p:cTn id="8" dur="500" fill="hold"/>
                                        <p:tgtEl>
                                          <p:spTgt spid="6146"/>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animEffect transition="in" filter="fade">
                                      <p:cBhvr>
                                        <p:cTn id="13" dur="1000"/>
                                        <p:tgtEl>
                                          <p:spTgt spid="3">
                                            <p:bg/>
                                          </p:spTgt>
                                        </p:tgtEl>
                                      </p:cBhvr>
                                    </p:animEffect>
                                    <p:anim calcmode="lin" valueType="num">
                                      <p:cBhvr>
                                        <p:cTn id="14" dur="1000" fill="hold"/>
                                        <p:tgtEl>
                                          <p:spTgt spid="3">
                                            <p:bg/>
                                          </p:spTgt>
                                        </p:tgtEl>
                                        <p:attrNameLst>
                                          <p:attrName>ppt_x</p:attrName>
                                        </p:attrNameLst>
                                      </p:cBhvr>
                                      <p:tavLst>
                                        <p:tav tm="0">
                                          <p:val>
                                            <p:strVal val="#ppt_x"/>
                                          </p:val>
                                        </p:tav>
                                        <p:tav tm="100000">
                                          <p:val>
                                            <p:strVal val="#ppt_x"/>
                                          </p:val>
                                        </p:tav>
                                      </p:tavLst>
                                    </p:anim>
                                    <p:anim calcmode="lin" valueType="num">
                                      <p:cBhvr>
                                        <p:cTn id="15"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0" end="0"/>
                                            </p:txEl>
                                          </p:spTgt>
                                        </p:tgtEl>
                                        <p:attrNameLst>
                                          <p:attrName>style.visibility</p:attrName>
                                        </p:attrNameLst>
                                      </p:cBhvr>
                                      <p:to>
                                        <p:strVal val="visible"/>
                                      </p:to>
                                    </p:set>
                                    <p:animEffect transition="in" filter="fade">
                                      <p:cBhvr>
                                        <p:cTn id="20" dur="1000"/>
                                        <p:tgtEl>
                                          <p:spTgt spid="3">
                                            <p:txEl>
                                              <p:pRg st="0" end="0"/>
                                            </p:txEl>
                                          </p:spTgt>
                                        </p:tgtEl>
                                      </p:cBhvr>
                                    </p:animEffect>
                                    <p:anim calcmode="lin" valueType="num">
                                      <p:cBhvr>
                                        <p:cTn id="21"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animEffect transition="in" filter="fade">
                                      <p:cBhvr>
                                        <p:cTn id="27" dur="1000"/>
                                        <p:tgtEl>
                                          <p:spTgt spid="3">
                                            <p:txEl>
                                              <p:pRg st="1" end="1"/>
                                            </p:txEl>
                                          </p:spTgt>
                                        </p:tgtEl>
                                      </p:cBhvr>
                                    </p:animEffect>
                                    <p:anim calcmode="lin" valueType="num">
                                      <p:cBhvr>
                                        <p:cTn id="2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0"/>
            <a:ext cx="8640960" cy="1470025"/>
          </a:xfrm>
        </p:spPr>
        <p:txBody>
          <a:bodyPr>
            <a:normAutofit/>
          </a:bodyPr>
          <a:lstStyle/>
          <a:p>
            <a:r>
              <a:rPr lang="it-IT" b="1" dirty="0">
                <a:solidFill>
                  <a:srgbClr val="FF0000"/>
                </a:solidFill>
              </a:rPr>
              <a:t>La formazione dell’animatore </a:t>
            </a:r>
            <a:br>
              <a:rPr lang="it-IT" b="1" dirty="0">
                <a:solidFill>
                  <a:srgbClr val="FF0000"/>
                </a:solidFill>
              </a:rPr>
            </a:br>
            <a:r>
              <a:rPr lang="it-IT" b="1" dirty="0">
                <a:solidFill>
                  <a:srgbClr val="FF0000"/>
                </a:solidFill>
              </a:rPr>
              <a:t>dei preadolescenti</a:t>
            </a:r>
          </a:p>
        </p:txBody>
      </p:sp>
      <p:sp>
        <p:nvSpPr>
          <p:cNvPr id="3" name="Sottotitolo 2"/>
          <p:cNvSpPr>
            <a:spLocks noGrp="1"/>
          </p:cNvSpPr>
          <p:nvPr>
            <p:ph type="subTitle" idx="1"/>
          </p:nvPr>
        </p:nvSpPr>
        <p:spPr>
          <a:xfrm>
            <a:off x="251520" y="1772816"/>
            <a:ext cx="5832648" cy="4491880"/>
          </a:xfrm>
          <a:solidFill>
            <a:srgbClr val="FFFF00"/>
          </a:solidFill>
          <a:ln w="25400">
            <a:solidFill>
              <a:srgbClr val="FF0000"/>
            </a:solidFill>
          </a:ln>
        </p:spPr>
        <p:txBody>
          <a:bodyPr>
            <a:noAutofit/>
          </a:bodyPr>
          <a:lstStyle/>
          <a:p>
            <a:pPr algn="just"/>
            <a:r>
              <a:rPr lang="it-IT" sz="2800" b="1" dirty="0">
                <a:solidFill>
                  <a:srgbClr val="FF0000"/>
                </a:solidFill>
              </a:rPr>
              <a:t>Se le cose stanno così</a:t>
            </a:r>
            <a:r>
              <a:rPr lang="it-IT" sz="2800" b="1" dirty="0">
                <a:solidFill>
                  <a:schemeClr val="tx1"/>
                </a:solidFill>
              </a:rPr>
              <a:t>, </a:t>
            </a:r>
            <a:r>
              <a:rPr lang="it-IT" sz="2800" dirty="0">
                <a:solidFill>
                  <a:schemeClr val="tx1"/>
                </a:solidFill>
              </a:rPr>
              <a:t>la comunità ecclesiale non corre allora il </a:t>
            </a:r>
            <a:r>
              <a:rPr lang="it-IT" sz="2800" b="1" dirty="0">
                <a:solidFill>
                  <a:schemeClr val="tx1"/>
                </a:solidFill>
              </a:rPr>
              <a:t>rischio di trovarsi a dover mettere in sala di attesa i tanti giovanissimi adolescenti animatori che si tuffano nel servizio e nell'avventura dell'animazione con i preadolescenti,</a:t>
            </a:r>
            <a:r>
              <a:rPr lang="it-IT" sz="2800" dirty="0">
                <a:solidFill>
                  <a:schemeClr val="tx1"/>
                </a:solidFill>
              </a:rPr>
              <a:t> mentre rimane per essi ancora in gran parte da assicurare il compito di elaborazione dell'identità personale?</a:t>
            </a:r>
          </a:p>
        </p:txBody>
      </p:sp>
      <p:sp>
        <p:nvSpPr>
          <p:cNvPr id="4" name="Segnaposto data 3"/>
          <p:cNvSpPr>
            <a:spLocks noGrp="1"/>
          </p:cNvSpPr>
          <p:nvPr>
            <p:ph type="dt" sz="half" idx="10"/>
          </p:nvPr>
        </p:nvSpPr>
        <p:spPr/>
        <p:txBody>
          <a:bodyPr/>
          <a:lstStyle/>
          <a:p>
            <a:r>
              <a:rPr lang="it-IT"/>
              <a:t>21/08/2020</a:t>
            </a:r>
          </a:p>
        </p:txBody>
      </p:sp>
      <p:sp>
        <p:nvSpPr>
          <p:cNvPr id="5" name="Segnaposto numero diapositiva 4"/>
          <p:cNvSpPr>
            <a:spLocks noGrp="1"/>
          </p:cNvSpPr>
          <p:nvPr>
            <p:ph type="sldNum" sz="quarter" idx="12"/>
          </p:nvPr>
        </p:nvSpPr>
        <p:spPr/>
        <p:txBody>
          <a:bodyPr/>
          <a:lstStyle/>
          <a:p>
            <a:fld id="{970596EC-34A4-42AA-A5B9-9DA3E43AF6DF}" type="slidenum">
              <a:rPr lang="it-IT" smtClean="0"/>
              <a:pPr/>
              <a:t>9</a:t>
            </a:fld>
            <a:endParaRPr lang="it-IT" dirty="0"/>
          </a:p>
        </p:txBody>
      </p:sp>
      <p:pic>
        <p:nvPicPr>
          <p:cNvPr id="7170" name="Picture 2" descr="C:\Users\Master\Desktop\31.jpg"/>
          <p:cNvPicPr>
            <a:picLocks noChangeAspect="1" noChangeArrowheads="1"/>
          </p:cNvPicPr>
          <p:nvPr/>
        </p:nvPicPr>
        <p:blipFill>
          <a:blip r:embed="rId2" cstate="print"/>
          <a:srcRect/>
          <a:stretch>
            <a:fillRect/>
          </a:stretch>
        </p:blipFill>
        <p:spPr bwMode="auto">
          <a:xfrm>
            <a:off x="6228184" y="2636912"/>
            <a:ext cx="2736304" cy="2736304"/>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7170"/>
                                        </p:tgtEl>
                                        <p:attrNameLst>
                                          <p:attrName>style.visibility</p:attrName>
                                        </p:attrNameLst>
                                      </p:cBhvr>
                                      <p:to>
                                        <p:strVal val="visible"/>
                                      </p:to>
                                    </p:set>
                                    <p:anim calcmode="lin" valueType="num">
                                      <p:cBhvr>
                                        <p:cTn id="7" dur="500" fill="hold"/>
                                        <p:tgtEl>
                                          <p:spTgt spid="7170"/>
                                        </p:tgtEl>
                                        <p:attrNameLst>
                                          <p:attrName>ppt_w</p:attrName>
                                        </p:attrNameLst>
                                      </p:cBhvr>
                                      <p:tavLst>
                                        <p:tav tm="0">
                                          <p:val>
                                            <p:fltVal val="0"/>
                                          </p:val>
                                        </p:tav>
                                        <p:tav tm="100000">
                                          <p:val>
                                            <p:strVal val="#ppt_w"/>
                                          </p:val>
                                        </p:tav>
                                      </p:tavLst>
                                    </p:anim>
                                    <p:anim calcmode="lin" valueType="num">
                                      <p:cBhvr>
                                        <p:cTn id="8" dur="500" fill="hold"/>
                                        <p:tgtEl>
                                          <p:spTgt spid="7170"/>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animEffect transition="in" filter="fade">
                                      <p:cBhvr>
                                        <p:cTn id="13" dur="1000"/>
                                        <p:tgtEl>
                                          <p:spTgt spid="3">
                                            <p:bg/>
                                          </p:spTgt>
                                        </p:tgtEl>
                                      </p:cBhvr>
                                    </p:animEffect>
                                    <p:anim calcmode="lin" valueType="num">
                                      <p:cBhvr>
                                        <p:cTn id="14" dur="1000" fill="hold"/>
                                        <p:tgtEl>
                                          <p:spTgt spid="3">
                                            <p:bg/>
                                          </p:spTgt>
                                        </p:tgtEl>
                                        <p:attrNameLst>
                                          <p:attrName>ppt_x</p:attrName>
                                        </p:attrNameLst>
                                      </p:cBhvr>
                                      <p:tavLst>
                                        <p:tav tm="0">
                                          <p:val>
                                            <p:strVal val="#ppt_x"/>
                                          </p:val>
                                        </p:tav>
                                        <p:tav tm="100000">
                                          <p:val>
                                            <p:strVal val="#ppt_x"/>
                                          </p:val>
                                        </p:tav>
                                      </p:tavLst>
                                    </p:anim>
                                    <p:anim calcmode="lin" valueType="num">
                                      <p:cBhvr>
                                        <p:cTn id="15"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0" end="0"/>
                                            </p:txEl>
                                          </p:spTgt>
                                        </p:tgtEl>
                                        <p:attrNameLst>
                                          <p:attrName>style.visibility</p:attrName>
                                        </p:attrNameLst>
                                      </p:cBhvr>
                                      <p:to>
                                        <p:strVal val="visible"/>
                                      </p:to>
                                    </p:set>
                                    <p:animEffect transition="in" filter="fade">
                                      <p:cBhvr>
                                        <p:cTn id="20" dur="1000"/>
                                        <p:tgtEl>
                                          <p:spTgt spid="3">
                                            <p:txEl>
                                              <p:pRg st="0" end="0"/>
                                            </p:txEl>
                                          </p:spTgt>
                                        </p:tgtEl>
                                      </p:cBhvr>
                                    </p:animEffect>
                                    <p:anim calcmode="lin" valueType="num">
                                      <p:cBhvr>
                                        <p:cTn id="21"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348</TotalTime>
  <Words>2783</Words>
  <Application>Microsoft Office PowerPoint</Application>
  <PresentationFormat>Presentazione su schermo (4:3)</PresentationFormat>
  <Paragraphs>189</Paragraphs>
  <Slides>33</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33</vt:i4>
      </vt:variant>
    </vt:vector>
  </HeadingPairs>
  <TitlesOfParts>
    <vt:vector size="37" baseType="lpstr">
      <vt:lpstr>Arial</vt:lpstr>
      <vt:lpstr>Calibri</vt:lpstr>
      <vt:lpstr>Wingdings</vt:lpstr>
      <vt:lpstr>Tema di Office</vt:lpstr>
      <vt:lpstr>La formazione dell’animatore  dei preadolescenti</vt:lpstr>
      <vt:lpstr>La formazione dell’animatore  dei preadolescenti</vt:lpstr>
      <vt:lpstr>La formazione dell’animatore  dei preadolescenti</vt:lpstr>
      <vt:lpstr>La formazione dell’animatore  dei preadolescenti</vt:lpstr>
      <vt:lpstr>La formazione dell’animatore  dei preadolescenti</vt:lpstr>
      <vt:lpstr>La formazione dell’animatore  dei preadolescenti</vt:lpstr>
      <vt:lpstr>La formazione dell’animatore  dei preadolescenti</vt:lpstr>
      <vt:lpstr>La formazione dell’animatore  dei preadolescenti</vt:lpstr>
      <vt:lpstr>La formazione dell’animatore  dei preadolescenti</vt:lpstr>
      <vt:lpstr>La formazione dell’animatore  dei preadolescenti</vt:lpstr>
      <vt:lpstr>La formazione dell’animatore  dei preadolescenti</vt:lpstr>
      <vt:lpstr>La formazione dell’animatore  dei preadolescenti</vt:lpstr>
      <vt:lpstr>La formazione dell’animatore  dei preadolescenti</vt:lpstr>
      <vt:lpstr>La formazione dell’animatore  dei preadolescenti</vt:lpstr>
      <vt:lpstr>La formazione dell’animatore  dei preadolescenti</vt:lpstr>
      <vt:lpstr>La formazione dell’animatore  dei preadolescenti</vt:lpstr>
      <vt:lpstr>La formazione dell’animatore  dei preadolescenti</vt:lpstr>
      <vt:lpstr>La formazione dell’animatore  dei preadolescenti</vt:lpstr>
      <vt:lpstr>La formazione dell’animatore  dei preadolescenti</vt:lpstr>
      <vt:lpstr>La formazione dell’animatore  dei preadolescenti</vt:lpstr>
      <vt:lpstr>La formazione dell’animatore  dei preadolescenti</vt:lpstr>
      <vt:lpstr>La formazione dell’animatore  dei preadolescenti</vt:lpstr>
      <vt:lpstr>La formazione dell’animatore  dei preadolescenti</vt:lpstr>
      <vt:lpstr>La formazione dell’animatore  dei preadolescenti</vt:lpstr>
      <vt:lpstr>La formazione dell’animatore  dei preadolescenti</vt:lpstr>
      <vt:lpstr>La formazione dell’animatore  dei preadolescenti</vt:lpstr>
      <vt:lpstr>La formazione dell’animatore  dei preadolescenti</vt:lpstr>
      <vt:lpstr>La formazione dell’animatore  dei preadolescenti</vt:lpstr>
      <vt:lpstr>La formazione dell’animatore  dei preadolescenti</vt:lpstr>
      <vt:lpstr>La formazione dell’animatore  dei preadolescenti</vt:lpstr>
      <vt:lpstr>La formazione dell’animatore  dei preadolescenti</vt:lpstr>
      <vt:lpstr>La formazione dell’animatore  dei preadolescenti</vt:lpstr>
      <vt:lpstr>La formazione dell’animatore  dei preadolescenti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L’educatore cristiano. Come uno sherpa che accompagna</dc:title>
  <dc:creator>Francesco Cannizzaro</dc:creator>
  <cp:lastModifiedBy>Franco</cp:lastModifiedBy>
  <cp:revision>37</cp:revision>
  <dcterms:created xsi:type="dcterms:W3CDTF">2020-08-21T14:46:38Z</dcterms:created>
  <dcterms:modified xsi:type="dcterms:W3CDTF">2022-11-08T05:01:44Z</dcterms:modified>
</cp:coreProperties>
</file>